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2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80" r:id="rId6"/>
    <p:sldId id="282" r:id="rId7"/>
    <p:sldId id="262" r:id="rId8"/>
    <p:sldId id="264" r:id="rId9"/>
    <p:sldId id="284" r:id="rId10"/>
    <p:sldId id="283" r:id="rId11"/>
    <p:sldId id="281" r:id="rId12"/>
    <p:sldId id="285" r:id="rId13"/>
    <p:sldId id="268" r:id="rId14"/>
    <p:sldId id="275" r:id="rId15"/>
    <p:sldId id="276" r:id="rId16"/>
    <p:sldId id="278" r:id="rId17"/>
    <p:sldId id="286" r:id="rId18"/>
    <p:sldId id="277" r:id="rId19"/>
    <p:sldId id="287" r:id="rId20"/>
    <p:sldId id="269" r:id="rId21"/>
    <p:sldId id="271" r:id="rId22"/>
    <p:sldId id="272" r:id="rId23"/>
    <p:sldId id="27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B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662"/>
  </p:normalViewPr>
  <p:slideViewPr>
    <p:cSldViewPr snapToGrid="0">
      <p:cViewPr varScale="1">
        <p:scale>
          <a:sx n="104" d="100"/>
          <a:sy n="104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03C8FE-2B56-4457-8D6E-684C9058499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4F737-9C4B-4064-B946-1EEBB983798C}">
      <dgm:prSet/>
      <dgm:spPr/>
      <dgm:t>
        <a:bodyPr/>
        <a:lstStyle/>
        <a:p>
          <a:r>
            <a:rPr lang="en-GB" noProof="0" dirty="0"/>
            <a:t>Corpus analysis online tool: </a:t>
          </a:r>
          <a:r>
            <a:rPr lang="en-GB" noProof="0" dirty="0" err="1"/>
            <a:t>SketchEngine</a:t>
          </a:r>
          <a:endParaRPr lang="en-GB" noProof="0" dirty="0"/>
        </a:p>
      </dgm:t>
    </dgm:pt>
    <dgm:pt modelId="{92B22B7D-922F-49DD-87FD-DA38A625651F}" type="parTrans" cxnId="{1584D4D5-2DF8-4FFA-B256-740F2167B816}">
      <dgm:prSet/>
      <dgm:spPr/>
      <dgm:t>
        <a:bodyPr/>
        <a:lstStyle/>
        <a:p>
          <a:endParaRPr lang="en-US"/>
        </a:p>
      </dgm:t>
    </dgm:pt>
    <dgm:pt modelId="{FD66CD48-3C66-46B1-8773-50AE9455B249}" type="sibTrans" cxnId="{1584D4D5-2DF8-4FFA-B256-740F2167B816}">
      <dgm:prSet/>
      <dgm:spPr/>
      <dgm:t>
        <a:bodyPr/>
        <a:lstStyle/>
        <a:p>
          <a:endParaRPr lang="en-GB" noProof="0" dirty="0"/>
        </a:p>
      </dgm:t>
    </dgm:pt>
    <dgm:pt modelId="{4C9079C9-5D96-4AB1-A2C0-F69297391207}">
      <dgm:prSet/>
      <dgm:spPr/>
      <dgm:t>
        <a:bodyPr/>
        <a:lstStyle/>
        <a:p>
          <a:r>
            <a:rPr lang="en-GB" noProof="0" dirty="0"/>
            <a:t>Comparison with literary Chinese corpus from the Republican period to extract keywords</a:t>
          </a:r>
        </a:p>
      </dgm:t>
    </dgm:pt>
    <dgm:pt modelId="{49910D49-ED7F-464E-92FE-09C9114CEDEC}" type="parTrans" cxnId="{07351BBA-C1F7-4E44-84EF-180EE35E07C6}">
      <dgm:prSet/>
      <dgm:spPr/>
      <dgm:t>
        <a:bodyPr/>
        <a:lstStyle/>
        <a:p>
          <a:endParaRPr lang="en-US"/>
        </a:p>
      </dgm:t>
    </dgm:pt>
    <dgm:pt modelId="{EDFC941A-5181-4373-B5B1-A45FA938276A}" type="sibTrans" cxnId="{07351BBA-C1F7-4E44-84EF-180EE35E07C6}">
      <dgm:prSet/>
      <dgm:spPr/>
      <dgm:t>
        <a:bodyPr/>
        <a:lstStyle/>
        <a:p>
          <a:endParaRPr lang="en-US"/>
        </a:p>
      </dgm:t>
    </dgm:pt>
    <dgm:pt modelId="{9796753A-2297-496F-8A82-3D149550D4AB}">
      <dgm:prSet/>
      <dgm:spPr/>
      <dgm:t>
        <a:bodyPr/>
        <a:lstStyle/>
        <a:p>
          <a:r>
            <a:rPr lang="en-GB" noProof="0" dirty="0"/>
            <a:t>Extraction of frequency lists from the original texts</a:t>
          </a:r>
        </a:p>
      </dgm:t>
    </dgm:pt>
    <dgm:pt modelId="{286F495A-C01D-49EE-BEB0-67D4926A1203}" type="parTrans" cxnId="{3579DD52-2F69-43C4-8B54-56E35A25069C}">
      <dgm:prSet/>
      <dgm:spPr/>
      <dgm:t>
        <a:bodyPr/>
        <a:lstStyle/>
        <a:p>
          <a:endParaRPr lang="en-US"/>
        </a:p>
      </dgm:t>
    </dgm:pt>
    <dgm:pt modelId="{6826E09C-CAC4-4726-B55D-3D4726E25D1E}" type="sibTrans" cxnId="{3579DD52-2F69-43C4-8B54-56E35A25069C}">
      <dgm:prSet/>
      <dgm:spPr/>
      <dgm:t>
        <a:bodyPr/>
        <a:lstStyle/>
        <a:p>
          <a:endParaRPr lang="en-US"/>
        </a:p>
      </dgm:t>
    </dgm:pt>
    <dgm:pt modelId="{28A617BE-9C6A-4C97-8E97-77718190E913}">
      <dgm:prSet/>
      <dgm:spPr/>
      <dgm:t>
        <a:bodyPr/>
        <a:lstStyle/>
        <a:p>
          <a:r>
            <a:rPr lang="en-GB" noProof="0" dirty="0"/>
            <a:t>Aim: lexically characterize Zhang Ailing’s style and verify the claims made by literary critics</a:t>
          </a:r>
        </a:p>
      </dgm:t>
    </dgm:pt>
    <dgm:pt modelId="{CED70A8B-CA6D-462A-AB0F-89C8D3E55BA4}" type="parTrans" cxnId="{DCDFC7BF-DFEF-4AAD-A9E9-0716AC77A945}">
      <dgm:prSet/>
      <dgm:spPr/>
      <dgm:t>
        <a:bodyPr/>
        <a:lstStyle/>
        <a:p>
          <a:endParaRPr lang="en-US"/>
        </a:p>
      </dgm:t>
    </dgm:pt>
    <dgm:pt modelId="{CE560EC3-E902-4EC2-871D-8BB8BD813D0E}" type="sibTrans" cxnId="{DCDFC7BF-DFEF-4AAD-A9E9-0716AC77A945}">
      <dgm:prSet/>
      <dgm:spPr/>
      <dgm:t>
        <a:bodyPr/>
        <a:lstStyle/>
        <a:p>
          <a:endParaRPr lang="en-GB" noProof="0" dirty="0"/>
        </a:p>
      </dgm:t>
    </dgm:pt>
    <dgm:pt modelId="{D0C7BB6B-5F61-4BDE-A183-AAD924E302AF}">
      <dgm:prSet/>
      <dgm:spPr/>
      <dgm:t>
        <a:bodyPr/>
        <a:lstStyle/>
        <a:p>
          <a:r>
            <a:rPr lang="en-GB" noProof="0" dirty="0"/>
            <a:t>Selection of excerpts in </a:t>
          </a:r>
          <a:r>
            <a:rPr lang="en-GB" i="1" noProof="0" dirty="0" err="1"/>
            <a:t>Lust.Caution</a:t>
          </a:r>
          <a:r>
            <a:rPr lang="en-GB" noProof="0" dirty="0"/>
            <a:t> based on the findings</a:t>
          </a:r>
        </a:p>
      </dgm:t>
    </dgm:pt>
    <dgm:pt modelId="{142FAC05-A67C-4E1B-B870-CA84A1740FB9}" type="parTrans" cxnId="{D7552279-2966-4AD2-9F94-6E08D68A02EF}">
      <dgm:prSet/>
      <dgm:spPr/>
      <dgm:t>
        <a:bodyPr/>
        <a:lstStyle/>
        <a:p>
          <a:endParaRPr lang="en-US"/>
        </a:p>
      </dgm:t>
    </dgm:pt>
    <dgm:pt modelId="{1A108BC4-F633-4DA6-AF1D-A5FEDC5E90A6}" type="sibTrans" cxnId="{D7552279-2966-4AD2-9F94-6E08D68A02EF}">
      <dgm:prSet/>
      <dgm:spPr/>
      <dgm:t>
        <a:bodyPr/>
        <a:lstStyle/>
        <a:p>
          <a:endParaRPr lang="en-GB" noProof="0" dirty="0"/>
        </a:p>
      </dgm:t>
    </dgm:pt>
    <dgm:pt modelId="{088DC4C6-E65E-42CA-BACC-0D7AAC2118C8}">
      <dgm:prSet/>
      <dgm:spPr/>
      <dgm:t>
        <a:bodyPr/>
        <a:lstStyle/>
        <a:p>
          <a:r>
            <a:rPr lang="en-GB" noProof="0" dirty="0"/>
            <a:t>Intermedial comparison of Chinese original with the 2009 French translation, and with Ang Lee’s 2007 film adaptation</a:t>
          </a:r>
        </a:p>
      </dgm:t>
    </dgm:pt>
    <dgm:pt modelId="{4E1C49DE-3412-49F8-BE0D-8E386DAC808A}" type="parTrans" cxnId="{85A1E8F9-6F93-4C2B-ABEF-248A0088CD7E}">
      <dgm:prSet/>
      <dgm:spPr/>
      <dgm:t>
        <a:bodyPr/>
        <a:lstStyle/>
        <a:p>
          <a:endParaRPr lang="en-US"/>
        </a:p>
      </dgm:t>
    </dgm:pt>
    <dgm:pt modelId="{06FECFCA-6E12-4382-BCEE-793D572F37D8}" type="sibTrans" cxnId="{85A1E8F9-6F93-4C2B-ABEF-248A0088CD7E}">
      <dgm:prSet/>
      <dgm:spPr/>
      <dgm:t>
        <a:bodyPr/>
        <a:lstStyle/>
        <a:p>
          <a:endParaRPr lang="en-US"/>
        </a:p>
      </dgm:t>
    </dgm:pt>
    <dgm:pt modelId="{EA104B38-7B5F-814F-A433-31E9F3536A81}" type="pres">
      <dgm:prSet presAssocID="{5203C8FE-2B56-4457-8D6E-684C9058499C}" presName="outerComposite" presStyleCnt="0">
        <dgm:presLayoutVars>
          <dgm:chMax val="5"/>
          <dgm:dir/>
          <dgm:resizeHandles val="exact"/>
        </dgm:presLayoutVars>
      </dgm:prSet>
      <dgm:spPr/>
    </dgm:pt>
    <dgm:pt modelId="{D799E18D-6BEC-994E-903B-A0363ED08BE7}" type="pres">
      <dgm:prSet presAssocID="{5203C8FE-2B56-4457-8D6E-684C9058499C}" presName="dummyMaxCanvas" presStyleCnt="0">
        <dgm:presLayoutVars/>
      </dgm:prSet>
      <dgm:spPr/>
    </dgm:pt>
    <dgm:pt modelId="{9702F253-8676-5E42-A320-49BD306D2141}" type="pres">
      <dgm:prSet presAssocID="{5203C8FE-2B56-4457-8D6E-684C9058499C}" presName="FourNodes_1" presStyleLbl="node1" presStyleIdx="0" presStyleCnt="4">
        <dgm:presLayoutVars>
          <dgm:bulletEnabled val="1"/>
        </dgm:presLayoutVars>
      </dgm:prSet>
      <dgm:spPr/>
    </dgm:pt>
    <dgm:pt modelId="{ACE94E81-D71F-F242-93B3-355A15709D86}" type="pres">
      <dgm:prSet presAssocID="{5203C8FE-2B56-4457-8D6E-684C9058499C}" presName="FourNodes_2" presStyleLbl="node1" presStyleIdx="1" presStyleCnt="4">
        <dgm:presLayoutVars>
          <dgm:bulletEnabled val="1"/>
        </dgm:presLayoutVars>
      </dgm:prSet>
      <dgm:spPr/>
    </dgm:pt>
    <dgm:pt modelId="{CCC96391-1DDA-5D4F-9F6D-A15CE2DD9729}" type="pres">
      <dgm:prSet presAssocID="{5203C8FE-2B56-4457-8D6E-684C9058499C}" presName="FourNodes_3" presStyleLbl="node1" presStyleIdx="2" presStyleCnt="4">
        <dgm:presLayoutVars>
          <dgm:bulletEnabled val="1"/>
        </dgm:presLayoutVars>
      </dgm:prSet>
      <dgm:spPr/>
    </dgm:pt>
    <dgm:pt modelId="{AB3B3ACC-F920-4742-9A27-9C2A647E8355}" type="pres">
      <dgm:prSet presAssocID="{5203C8FE-2B56-4457-8D6E-684C9058499C}" presName="FourNodes_4" presStyleLbl="node1" presStyleIdx="3" presStyleCnt="4">
        <dgm:presLayoutVars>
          <dgm:bulletEnabled val="1"/>
        </dgm:presLayoutVars>
      </dgm:prSet>
      <dgm:spPr/>
    </dgm:pt>
    <dgm:pt modelId="{4F0848EA-1A65-BB48-9ACE-8B168D30A2CD}" type="pres">
      <dgm:prSet presAssocID="{5203C8FE-2B56-4457-8D6E-684C9058499C}" presName="FourConn_1-2" presStyleLbl="fgAccFollowNode1" presStyleIdx="0" presStyleCnt="3">
        <dgm:presLayoutVars>
          <dgm:bulletEnabled val="1"/>
        </dgm:presLayoutVars>
      </dgm:prSet>
      <dgm:spPr/>
    </dgm:pt>
    <dgm:pt modelId="{96D62F44-DB4E-AD47-BA6C-86E64A0FD4A5}" type="pres">
      <dgm:prSet presAssocID="{5203C8FE-2B56-4457-8D6E-684C9058499C}" presName="FourConn_2-3" presStyleLbl="fgAccFollowNode1" presStyleIdx="1" presStyleCnt="3">
        <dgm:presLayoutVars>
          <dgm:bulletEnabled val="1"/>
        </dgm:presLayoutVars>
      </dgm:prSet>
      <dgm:spPr/>
    </dgm:pt>
    <dgm:pt modelId="{AF66EC74-DFFB-1448-9104-B38B7DA1D209}" type="pres">
      <dgm:prSet presAssocID="{5203C8FE-2B56-4457-8D6E-684C9058499C}" presName="FourConn_3-4" presStyleLbl="fgAccFollowNode1" presStyleIdx="2" presStyleCnt="3">
        <dgm:presLayoutVars>
          <dgm:bulletEnabled val="1"/>
        </dgm:presLayoutVars>
      </dgm:prSet>
      <dgm:spPr/>
    </dgm:pt>
    <dgm:pt modelId="{D83B3D7D-1585-7B4C-9006-553D8F890AC3}" type="pres">
      <dgm:prSet presAssocID="{5203C8FE-2B56-4457-8D6E-684C9058499C}" presName="FourNodes_1_text" presStyleLbl="node1" presStyleIdx="3" presStyleCnt="4">
        <dgm:presLayoutVars>
          <dgm:bulletEnabled val="1"/>
        </dgm:presLayoutVars>
      </dgm:prSet>
      <dgm:spPr/>
    </dgm:pt>
    <dgm:pt modelId="{E6DE6063-89A3-CF49-82B1-411D8C851B23}" type="pres">
      <dgm:prSet presAssocID="{5203C8FE-2B56-4457-8D6E-684C9058499C}" presName="FourNodes_2_text" presStyleLbl="node1" presStyleIdx="3" presStyleCnt="4">
        <dgm:presLayoutVars>
          <dgm:bulletEnabled val="1"/>
        </dgm:presLayoutVars>
      </dgm:prSet>
      <dgm:spPr/>
    </dgm:pt>
    <dgm:pt modelId="{026ED35E-F65A-BE43-9828-D6429CB2E606}" type="pres">
      <dgm:prSet presAssocID="{5203C8FE-2B56-4457-8D6E-684C9058499C}" presName="FourNodes_3_text" presStyleLbl="node1" presStyleIdx="3" presStyleCnt="4">
        <dgm:presLayoutVars>
          <dgm:bulletEnabled val="1"/>
        </dgm:presLayoutVars>
      </dgm:prSet>
      <dgm:spPr/>
    </dgm:pt>
    <dgm:pt modelId="{5253DC8C-34BB-4846-8BB9-F9AE351A8966}" type="pres">
      <dgm:prSet presAssocID="{5203C8FE-2B56-4457-8D6E-684C9058499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488A11A-C180-424F-B039-89AD0103CEB5}" type="presOf" srcId="{D0C7BB6B-5F61-4BDE-A183-AAD924E302AF}" destId="{CCC96391-1DDA-5D4F-9F6D-A15CE2DD9729}" srcOrd="0" destOrd="0" presId="urn:microsoft.com/office/officeart/2005/8/layout/vProcess5"/>
    <dgm:cxn modelId="{DF533F1E-7945-4D47-AA97-679AEC286A96}" type="presOf" srcId="{28A617BE-9C6A-4C97-8E97-77718190E913}" destId="{E6DE6063-89A3-CF49-82B1-411D8C851B23}" srcOrd="1" destOrd="0" presId="urn:microsoft.com/office/officeart/2005/8/layout/vProcess5"/>
    <dgm:cxn modelId="{634DDA2C-0278-E44F-A12A-761233014AE5}" type="presOf" srcId="{9796753A-2297-496F-8A82-3D149550D4AB}" destId="{D83B3D7D-1585-7B4C-9006-553D8F890AC3}" srcOrd="1" destOrd="2" presId="urn:microsoft.com/office/officeart/2005/8/layout/vProcess5"/>
    <dgm:cxn modelId="{70489E2D-CC30-C243-B12C-2BA67B9C315B}" type="presOf" srcId="{CE560EC3-E902-4EC2-871D-8BB8BD813D0E}" destId="{96D62F44-DB4E-AD47-BA6C-86E64A0FD4A5}" srcOrd="0" destOrd="0" presId="urn:microsoft.com/office/officeart/2005/8/layout/vProcess5"/>
    <dgm:cxn modelId="{DF538744-C9FB-844C-B973-1F5A7B8D31D9}" type="presOf" srcId="{9796753A-2297-496F-8A82-3D149550D4AB}" destId="{9702F253-8676-5E42-A320-49BD306D2141}" srcOrd="0" destOrd="2" presId="urn:microsoft.com/office/officeart/2005/8/layout/vProcess5"/>
    <dgm:cxn modelId="{C5613F4F-16ED-F343-8F99-E090C96D6DB7}" type="presOf" srcId="{4C9079C9-5D96-4AB1-A2C0-F69297391207}" destId="{D83B3D7D-1585-7B4C-9006-553D8F890AC3}" srcOrd="1" destOrd="1" presId="urn:microsoft.com/office/officeart/2005/8/layout/vProcess5"/>
    <dgm:cxn modelId="{3579DD52-2F69-43C4-8B54-56E35A25069C}" srcId="{8E54F737-9C4B-4064-B946-1EEBB983798C}" destId="{9796753A-2297-496F-8A82-3D149550D4AB}" srcOrd="1" destOrd="0" parTransId="{286F495A-C01D-49EE-BEB0-67D4926A1203}" sibTransId="{6826E09C-CAC4-4726-B55D-3D4726E25D1E}"/>
    <dgm:cxn modelId="{0109E959-5EE8-0746-8400-2B3DBE6E07ED}" type="presOf" srcId="{28A617BE-9C6A-4C97-8E97-77718190E913}" destId="{ACE94E81-D71F-F242-93B3-355A15709D86}" srcOrd="0" destOrd="0" presId="urn:microsoft.com/office/officeart/2005/8/layout/vProcess5"/>
    <dgm:cxn modelId="{3D36D662-F0E0-1845-A89C-893E7405E2CF}" type="presOf" srcId="{088DC4C6-E65E-42CA-BACC-0D7AAC2118C8}" destId="{AB3B3ACC-F920-4742-9A27-9C2A647E8355}" srcOrd="0" destOrd="0" presId="urn:microsoft.com/office/officeart/2005/8/layout/vProcess5"/>
    <dgm:cxn modelId="{A406C968-9B13-CE4B-AB60-28BC5EF8E171}" type="presOf" srcId="{1A108BC4-F633-4DA6-AF1D-A5FEDC5E90A6}" destId="{AF66EC74-DFFB-1448-9104-B38B7DA1D209}" srcOrd="0" destOrd="0" presId="urn:microsoft.com/office/officeart/2005/8/layout/vProcess5"/>
    <dgm:cxn modelId="{D7552279-2966-4AD2-9F94-6E08D68A02EF}" srcId="{5203C8FE-2B56-4457-8D6E-684C9058499C}" destId="{D0C7BB6B-5F61-4BDE-A183-AAD924E302AF}" srcOrd="2" destOrd="0" parTransId="{142FAC05-A67C-4E1B-B870-CA84A1740FB9}" sibTransId="{1A108BC4-F633-4DA6-AF1D-A5FEDC5E90A6}"/>
    <dgm:cxn modelId="{19906F98-1FA8-DF44-92D7-2645B09AE868}" type="presOf" srcId="{088DC4C6-E65E-42CA-BACC-0D7AAC2118C8}" destId="{5253DC8C-34BB-4846-8BB9-F9AE351A8966}" srcOrd="1" destOrd="0" presId="urn:microsoft.com/office/officeart/2005/8/layout/vProcess5"/>
    <dgm:cxn modelId="{3CC9E2B8-851B-C74B-A48A-7207F632E653}" type="presOf" srcId="{8E54F737-9C4B-4064-B946-1EEBB983798C}" destId="{D83B3D7D-1585-7B4C-9006-553D8F890AC3}" srcOrd="1" destOrd="0" presId="urn:microsoft.com/office/officeart/2005/8/layout/vProcess5"/>
    <dgm:cxn modelId="{07351BBA-C1F7-4E44-84EF-180EE35E07C6}" srcId="{8E54F737-9C4B-4064-B946-1EEBB983798C}" destId="{4C9079C9-5D96-4AB1-A2C0-F69297391207}" srcOrd="0" destOrd="0" parTransId="{49910D49-ED7F-464E-92FE-09C9114CEDEC}" sibTransId="{EDFC941A-5181-4373-B5B1-A45FA938276A}"/>
    <dgm:cxn modelId="{3CBC3BBA-EACF-F444-A315-0990CA6ACF3B}" type="presOf" srcId="{5203C8FE-2B56-4457-8D6E-684C9058499C}" destId="{EA104B38-7B5F-814F-A433-31E9F3536A81}" srcOrd="0" destOrd="0" presId="urn:microsoft.com/office/officeart/2005/8/layout/vProcess5"/>
    <dgm:cxn modelId="{DCDFC7BF-DFEF-4AAD-A9E9-0716AC77A945}" srcId="{5203C8FE-2B56-4457-8D6E-684C9058499C}" destId="{28A617BE-9C6A-4C97-8E97-77718190E913}" srcOrd="1" destOrd="0" parTransId="{CED70A8B-CA6D-462A-AB0F-89C8D3E55BA4}" sibTransId="{CE560EC3-E902-4EC2-871D-8BB8BD813D0E}"/>
    <dgm:cxn modelId="{1584D4D5-2DF8-4FFA-B256-740F2167B816}" srcId="{5203C8FE-2B56-4457-8D6E-684C9058499C}" destId="{8E54F737-9C4B-4064-B946-1EEBB983798C}" srcOrd="0" destOrd="0" parTransId="{92B22B7D-922F-49DD-87FD-DA38A625651F}" sibTransId="{FD66CD48-3C66-46B1-8773-50AE9455B249}"/>
    <dgm:cxn modelId="{065518E4-E6A8-6342-889B-8924FE4953D7}" type="presOf" srcId="{D0C7BB6B-5F61-4BDE-A183-AAD924E302AF}" destId="{026ED35E-F65A-BE43-9828-D6429CB2E606}" srcOrd="1" destOrd="0" presId="urn:microsoft.com/office/officeart/2005/8/layout/vProcess5"/>
    <dgm:cxn modelId="{26062BF1-3A4E-9D46-B607-F6D90002292F}" type="presOf" srcId="{8E54F737-9C4B-4064-B946-1EEBB983798C}" destId="{9702F253-8676-5E42-A320-49BD306D2141}" srcOrd="0" destOrd="0" presId="urn:microsoft.com/office/officeart/2005/8/layout/vProcess5"/>
    <dgm:cxn modelId="{F59BEDF4-15C7-AA44-A169-E740D0B86F3E}" type="presOf" srcId="{FD66CD48-3C66-46B1-8773-50AE9455B249}" destId="{4F0848EA-1A65-BB48-9ACE-8B168D30A2CD}" srcOrd="0" destOrd="0" presId="urn:microsoft.com/office/officeart/2005/8/layout/vProcess5"/>
    <dgm:cxn modelId="{BCBB22F5-2315-E14A-9581-815640DB9F4F}" type="presOf" srcId="{4C9079C9-5D96-4AB1-A2C0-F69297391207}" destId="{9702F253-8676-5E42-A320-49BD306D2141}" srcOrd="0" destOrd="1" presId="urn:microsoft.com/office/officeart/2005/8/layout/vProcess5"/>
    <dgm:cxn modelId="{85A1E8F9-6F93-4C2B-ABEF-248A0088CD7E}" srcId="{5203C8FE-2B56-4457-8D6E-684C9058499C}" destId="{088DC4C6-E65E-42CA-BACC-0D7AAC2118C8}" srcOrd="3" destOrd="0" parTransId="{4E1C49DE-3412-49F8-BE0D-8E386DAC808A}" sibTransId="{06FECFCA-6E12-4382-BCEE-793D572F37D8}"/>
    <dgm:cxn modelId="{FED485E6-B817-7C4F-A2BE-70B56F07F73A}" type="presParOf" srcId="{EA104B38-7B5F-814F-A433-31E9F3536A81}" destId="{D799E18D-6BEC-994E-903B-A0363ED08BE7}" srcOrd="0" destOrd="0" presId="urn:microsoft.com/office/officeart/2005/8/layout/vProcess5"/>
    <dgm:cxn modelId="{041CCB4C-2ED9-B74C-A4F7-11004B76DDF1}" type="presParOf" srcId="{EA104B38-7B5F-814F-A433-31E9F3536A81}" destId="{9702F253-8676-5E42-A320-49BD306D2141}" srcOrd="1" destOrd="0" presId="urn:microsoft.com/office/officeart/2005/8/layout/vProcess5"/>
    <dgm:cxn modelId="{CB6EA330-E102-4649-8FD5-09A2038BF163}" type="presParOf" srcId="{EA104B38-7B5F-814F-A433-31E9F3536A81}" destId="{ACE94E81-D71F-F242-93B3-355A15709D86}" srcOrd="2" destOrd="0" presId="urn:microsoft.com/office/officeart/2005/8/layout/vProcess5"/>
    <dgm:cxn modelId="{219255C7-5161-AB4C-B836-2765BF0C3E98}" type="presParOf" srcId="{EA104B38-7B5F-814F-A433-31E9F3536A81}" destId="{CCC96391-1DDA-5D4F-9F6D-A15CE2DD9729}" srcOrd="3" destOrd="0" presId="urn:microsoft.com/office/officeart/2005/8/layout/vProcess5"/>
    <dgm:cxn modelId="{DC946975-9783-A942-A5DF-E645B7485E50}" type="presParOf" srcId="{EA104B38-7B5F-814F-A433-31E9F3536A81}" destId="{AB3B3ACC-F920-4742-9A27-9C2A647E8355}" srcOrd="4" destOrd="0" presId="urn:microsoft.com/office/officeart/2005/8/layout/vProcess5"/>
    <dgm:cxn modelId="{7362FB24-D5BC-4A40-B9A5-5006980CA871}" type="presParOf" srcId="{EA104B38-7B5F-814F-A433-31E9F3536A81}" destId="{4F0848EA-1A65-BB48-9ACE-8B168D30A2CD}" srcOrd="5" destOrd="0" presId="urn:microsoft.com/office/officeart/2005/8/layout/vProcess5"/>
    <dgm:cxn modelId="{86CC4B14-0020-8A45-BF6A-527076EB1440}" type="presParOf" srcId="{EA104B38-7B5F-814F-A433-31E9F3536A81}" destId="{96D62F44-DB4E-AD47-BA6C-86E64A0FD4A5}" srcOrd="6" destOrd="0" presId="urn:microsoft.com/office/officeart/2005/8/layout/vProcess5"/>
    <dgm:cxn modelId="{459710A5-7E81-6047-B0E9-3385DEA68505}" type="presParOf" srcId="{EA104B38-7B5F-814F-A433-31E9F3536A81}" destId="{AF66EC74-DFFB-1448-9104-B38B7DA1D209}" srcOrd="7" destOrd="0" presId="urn:microsoft.com/office/officeart/2005/8/layout/vProcess5"/>
    <dgm:cxn modelId="{8B11893F-A93C-1141-86A8-C4A165F0C208}" type="presParOf" srcId="{EA104B38-7B5F-814F-A433-31E9F3536A81}" destId="{D83B3D7D-1585-7B4C-9006-553D8F890AC3}" srcOrd="8" destOrd="0" presId="urn:microsoft.com/office/officeart/2005/8/layout/vProcess5"/>
    <dgm:cxn modelId="{326C73D1-7131-6A44-824A-F402CA37D679}" type="presParOf" srcId="{EA104B38-7B5F-814F-A433-31E9F3536A81}" destId="{E6DE6063-89A3-CF49-82B1-411D8C851B23}" srcOrd="9" destOrd="0" presId="urn:microsoft.com/office/officeart/2005/8/layout/vProcess5"/>
    <dgm:cxn modelId="{C5831D9B-E5A2-524B-A67A-714A40898106}" type="presParOf" srcId="{EA104B38-7B5F-814F-A433-31E9F3536A81}" destId="{026ED35E-F65A-BE43-9828-D6429CB2E606}" srcOrd="10" destOrd="0" presId="urn:microsoft.com/office/officeart/2005/8/layout/vProcess5"/>
    <dgm:cxn modelId="{DB1F9161-F02F-7249-8179-9DD555524062}" type="presParOf" srcId="{EA104B38-7B5F-814F-A433-31E9F3536A81}" destId="{5253DC8C-34BB-4846-8BB9-F9AE351A896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6FD7B7-96AE-4163-AC5C-3B81F8707C3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5E97B4-C061-45A2-BC7D-1B1E00EF677B}">
      <dgm:prSet/>
      <dgm:spPr/>
      <dgm:t>
        <a:bodyPr/>
        <a:lstStyle/>
        <a:p>
          <a:r>
            <a:rPr lang="en-GB" noProof="0" dirty="0"/>
            <a:t>Critics of Zhang Ailing (Zhang </a:t>
          </a:r>
          <a:r>
            <a:rPr lang="en-GB" noProof="0" dirty="0" err="1"/>
            <a:t>Yinde</a:t>
          </a:r>
          <a:r>
            <a:rPr lang="en-GB" noProof="0" dirty="0"/>
            <a:t>, Lee Ou-fan, Kam Louie, etc.) emphasize the importance of physical and psychological </a:t>
          </a:r>
          <a:r>
            <a:rPr lang="en-GB" b="1" noProof="0" dirty="0"/>
            <a:t>descriptions</a:t>
          </a:r>
          <a:r>
            <a:rPr lang="en-GB" noProof="0" dirty="0"/>
            <a:t> of the characters, namely: </a:t>
          </a:r>
        </a:p>
      </dgm:t>
    </dgm:pt>
    <dgm:pt modelId="{06660EEB-F942-4BD0-8F15-56C3DC8D5499}" type="parTrans" cxnId="{F70210D3-9046-4FF0-AF35-7799426C533A}">
      <dgm:prSet/>
      <dgm:spPr/>
      <dgm:t>
        <a:bodyPr/>
        <a:lstStyle/>
        <a:p>
          <a:endParaRPr lang="en-US"/>
        </a:p>
      </dgm:t>
    </dgm:pt>
    <dgm:pt modelId="{A41445B6-6594-410E-92FD-642E6463A676}" type="sibTrans" cxnId="{F70210D3-9046-4FF0-AF35-7799426C533A}">
      <dgm:prSet/>
      <dgm:spPr/>
      <dgm:t>
        <a:bodyPr/>
        <a:lstStyle/>
        <a:p>
          <a:endParaRPr lang="en-US"/>
        </a:p>
      </dgm:t>
    </dgm:pt>
    <dgm:pt modelId="{E6140D31-6194-4387-BA04-5DAC7F8613E8}">
      <dgm:prSet/>
      <dgm:spPr/>
      <dgm:t>
        <a:bodyPr/>
        <a:lstStyle/>
        <a:p>
          <a:r>
            <a:rPr lang="en-GB" noProof="0" dirty="0"/>
            <a:t>through their </a:t>
          </a:r>
          <a:r>
            <a:rPr lang="en-GB" b="1" noProof="0" dirty="0">
              <a:solidFill>
                <a:srgbClr val="00B050"/>
              </a:solidFill>
            </a:rPr>
            <a:t>(family) status</a:t>
          </a:r>
          <a:r>
            <a:rPr lang="en-GB" b="1" noProof="0" dirty="0"/>
            <a:t>;</a:t>
          </a:r>
          <a:r>
            <a:rPr lang="en-GB" noProof="0" dirty="0"/>
            <a:t> </a:t>
          </a:r>
        </a:p>
      </dgm:t>
    </dgm:pt>
    <dgm:pt modelId="{E2DEBB12-01A7-4961-8EC7-7AD862D66AAF}" type="parTrans" cxnId="{E600A60F-CCC3-4071-AE89-E5E70EFFE047}">
      <dgm:prSet/>
      <dgm:spPr/>
      <dgm:t>
        <a:bodyPr/>
        <a:lstStyle/>
        <a:p>
          <a:endParaRPr lang="en-US"/>
        </a:p>
      </dgm:t>
    </dgm:pt>
    <dgm:pt modelId="{8C39E872-8532-4B21-BD04-4E8AB27E65F0}" type="sibTrans" cxnId="{E600A60F-CCC3-4071-AE89-E5E70EFFE047}">
      <dgm:prSet/>
      <dgm:spPr/>
      <dgm:t>
        <a:bodyPr/>
        <a:lstStyle/>
        <a:p>
          <a:endParaRPr lang="en-US"/>
        </a:p>
      </dgm:t>
    </dgm:pt>
    <dgm:pt modelId="{CE718DDE-CC47-4904-B134-D75158894379}">
      <dgm:prSet/>
      <dgm:spPr/>
      <dgm:t>
        <a:bodyPr/>
        <a:lstStyle/>
        <a:p>
          <a:r>
            <a:rPr lang="en-GB" noProof="0" dirty="0"/>
            <a:t>through their </a:t>
          </a:r>
          <a:r>
            <a:rPr lang="en-GB" b="1" noProof="0" dirty="0">
              <a:solidFill>
                <a:srgbClr val="00B0F0"/>
              </a:solidFill>
            </a:rPr>
            <a:t>bodies</a:t>
          </a:r>
          <a:r>
            <a:rPr lang="en-GB" b="1" noProof="0" dirty="0"/>
            <a:t>;</a:t>
          </a:r>
          <a:endParaRPr lang="en-GB" noProof="0" dirty="0"/>
        </a:p>
      </dgm:t>
    </dgm:pt>
    <dgm:pt modelId="{5A6B1721-E823-469F-916F-D26EF6FA57CE}" type="parTrans" cxnId="{090006F4-8EDD-4301-BE61-AB929B57C0E4}">
      <dgm:prSet/>
      <dgm:spPr/>
      <dgm:t>
        <a:bodyPr/>
        <a:lstStyle/>
        <a:p>
          <a:endParaRPr lang="en-US"/>
        </a:p>
      </dgm:t>
    </dgm:pt>
    <dgm:pt modelId="{BCBDEDA2-55B6-47A0-A4FA-55FA8788DBA2}" type="sibTrans" cxnId="{090006F4-8EDD-4301-BE61-AB929B57C0E4}">
      <dgm:prSet/>
      <dgm:spPr/>
      <dgm:t>
        <a:bodyPr/>
        <a:lstStyle/>
        <a:p>
          <a:endParaRPr lang="en-US"/>
        </a:p>
      </dgm:t>
    </dgm:pt>
    <dgm:pt modelId="{39EE93B2-3091-4F8C-874C-8C4008D2AFF2}">
      <dgm:prSet/>
      <dgm:spPr/>
      <dgm:t>
        <a:bodyPr/>
        <a:lstStyle/>
        <a:p>
          <a:r>
            <a:rPr lang="en-GB" noProof="0" dirty="0"/>
            <a:t>through their </a:t>
          </a:r>
          <a:r>
            <a:rPr lang="en-GB" b="1" noProof="0" dirty="0">
              <a:solidFill>
                <a:srgbClr val="7030A0"/>
              </a:solidFill>
            </a:rPr>
            <a:t>garments</a:t>
          </a:r>
          <a:r>
            <a:rPr lang="en-GB" noProof="0" dirty="0"/>
            <a:t> (including with </a:t>
          </a:r>
          <a:r>
            <a:rPr lang="en-GB" b="1" noProof="0" dirty="0">
              <a:solidFill>
                <a:srgbClr val="7030A0"/>
              </a:solidFill>
            </a:rPr>
            <a:t>colours</a:t>
          </a:r>
          <a:r>
            <a:rPr lang="en-GB" noProof="0" dirty="0"/>
            <a:t>); </a:t>
          </a:r>
        </a:p>
      </dgm:t>
    </dgm:pt>
    <dgm:pt modelId="{764BB491-9229-4E99-8F29-C192291F37A1}" type="parTrans" cxnId="{480741B6-94BB-423D-ADB7-016626297AB5}">
      <dgm:prSet/>
      <dgm:spPr/>
      <dgm:t>
        <a:bodyPr/>
        <a:lstStyle/>
        <a:p>
          <a:endParaRPr lang="en-US"/>
        </a:p>
      </dgm:t>
    </dgm:pt>
    <dgm:pt modelId="{B5B08100-238D-4973-BE06-5046A88B4BF3}" type="sibTrans" cxnId="{480741B6-94BB-423D-ADB7-016626297AB5}">
      <dgm:prSet/>
      <dgm:spPr/>
      <dgm:t>
        <a:bodyPr/>
        <a:lstStyle/>
        <a:p>
          <a:endParaRPr lang="en-US"/>
        </a:p>
      </dgm:t>
    </dgm:pt>
    <dgm:pt modelId="{7970DA8D-C63E-4834-BCE2-3FEC6240F52A}">
      <dgm:prSet/>
      <dgm:spPr/>
      <dgm:t>
        <a:bodyPr/>
        <a:lstStyle/>
        <a:p>
          <a:r>
            <a:rPr lang="en-GB" noProof="0" dirty="0"/>
            <a:t>through the </a:t>
          </a:r>
          <a:r>
            <a:rPr lang="en-GB" b="1" noProof="0" dirty="0">
              <a:solidFill>
                <a:srgbClr val="FFFF00"/>
              </a:solidFill>
            </a:rPr>
            <a:t>environment</a:t>
          </a:r>
          <a:r>
            <a:rPr lang="en-GB" noProof="0" dirty="0"/>
            <a:t>.</a:t>
          </a:r>
        </a:p>
      </dgm:t>
    </dgm:pt>
    <dgm:pt modelId="{B5F1D1EB-B6D2-4D89-A522-A5C0ADFF8A6C}" type="parTrans" cxnId="{8335F62F-5BBC-47F8-A107-A48FEC8CA483}">
      <dgm:prSet/>
      <dgm:spPr/>
      <dgm:t>
        <a:bodyPr/>
        <a:lstStyle/>
        <a:p>
          <a:endParaRPr lang="en-US"/>
        </a:p>
      </dgm:t>
    </dgm:pt>
    <dgm:pt modelId="{5ED73A2D-E559-48D4-ACB3-713467A26448}" type="sibTrans" cxnId="{8335F62F-5BBC-47F8-A107-A48FEC8CA483}">
      <dgm:prSet/>
      <dgm:spPr/>
      <dgm:t>
        <a:bodyPr/>
        <a:lstStyle/>
        <a:p>
          <a:endParaRPr lang="en-US"/>
        </a:p>
      </dgm:t>
    </dgm:pt>
    <dgm:pt modelId="{221B4BD4-C806-48A6-AF90-2EF660F4E0A3}">
      <dgm:prSet/>
      <dgm:spPr/>
      <dgm:t>
        <a:bodyPr/>
        <a:lstStyle/>
        <a:p>
          <a:r>
            <a:rPr lang="en-GB" noProof="0" dirty="0"/>
            <a:t>Frequency list in Zhang corpus + Keyword list compared to Republican literature corpus </a:t>
          </a:r>
        </a:p>
      </dgm:t>
    </dgm:pt>
    <dgm:pt modelId="{C078B3D0-98CA-4B89-A538-6FFED0A509F6}" type="parTrans" cxnId="{7C2C99CF-7069-4353-850C-DD04F12EF50A}">
      <dgm:prSet/>
      <dgm:spPr/>
      <dgm:t>
        <a:bodyPr/>
        <a:lstStyle/>
        <a:p>
          <a:endParaRPr lang="en-US"/>
        </a:p>
      </dgm:t>
    </dgm:pt>
    <dgm:pt modelId="{9378DF6B-42B4-4ACB-AE6D-D4D9E89FAA80}" type="sibTrans" cxnId="{7C2C99CF-7069-4353-850C-DD04F12EF50A}">
      <dgm:prSet/>
      <dgm:spPr/>
      <dgm:t>
        <a:bodyPr/>
        <a:lstStyle/>
        <a:p>
          <a:endParaRPr lang="en-US"/>
        </a:p>
      </dgm:t>
    </dgm:pt>
    <dgm:pt modelId="{38ECF499-0CE6-DB44-9599-C4033AAC410B}" type="pres">
      <dgm:prSet presAssocID="{046FD7B7-96AE-4163-AC5C-3B81F8707C3D}" presName="linear" presStyleCnt="0">
        <dgm:presLayoutVars>
          <dgm:animLvl val="lvl"/>
          <dgm:resizeHandles val="exact"/>
        </dgm:presLayoutVars>
      </dgm:prSet>
      <dgm:spPr/>
    </dgm:pt>
    <dgm:pt modelId="{A1325E22-A6AE-4B43-A6F2-64E0A91A93AA}" type="pres">
      <dgm:prSet presAssocID="{815E97B4-C061-45A2-BC7D-1B1E00EF677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ED27862-6C78-B44C-8F06-C10F3D411E08}" type="pres">
      <dgm:prSet presAssocID="{815E97B4-C061-45A2-BC7D-1B1E00EF677B}" presName="childText" presStyleLbl="revTx" presStyleIdx="0" presStyleCnt="1">
        <dgm:presLayoutVars>
          <dgm:bulletEnabled val="1"/>
        </dgm:presLayoutVars>
      </dgm:prSet>
      <dgm:spPr/>
    </dgm:pt>
    <dgm:pt modelId="{5418862B-FF6C-F041-A8F1-25BE7A00936C}" type="pres">
      <dgm:prSet presAssocID="{221B4BD4-C806-48A6-AF90-2EF660F4E0A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600A60F-CCC3-4071-AE89-E5E70EFFE047}" srcId="{815E97B4-C061-45A2-BC7D-1B1E00EF677B}" destId="{E6140D31-6194-4387-BA04-5DAC7F8613E8}" srcOrd="0" destOrd="0" parTransId="{E2DEBB12-01A7-4961-8EC7-7AD862D66AAF}" sibTransId="{8C39E872-8532-4B21-BD04-4E8AB27E65F0}"/>
    <dgm:cxn modelId="{8335F62F-5BBC-47F8-A107-A48FEC8CA483}" srcId="{815E97B4-C061-45A2-BC7D-1B1E00EF677B}" destId="{7970DA8D-C63E-4834-BCE2-3FEC6240F52A}" srcOrd="3" destOrd="0" parTransId="{B5F1D1EB-B6D2-4D89-A522-A5C0ADFF8A6C}" sibTransId="{5ED73A2D-E559-48D4-ACB3-713467A26448}"/>
    <dgm:cxn modelId="{121F914D-4A7A-3B4C-8177-67B66AF6074A}" type="presOf" srcId="{E6140D31-6194-4387-BA04-5DAC7F8613E8}" destId="{EED27862-6C78-B44C-8F06-C10F3D411E08}" srcOrd="0" destOrd="0" presId="urn:microsoft.com/office/officeart/2005/8/layout/vList2"/>
    <dgm:cxn modelId="{A94E4456-19FD-AE45-8184-A9EFF275C654}" type="presOf" srcId="{39EE93B2-3091-4F8C-874C-8C4008D2AFF2}" destId="{EED27862-6C78-B44C-8F06-C10F3D411E08}" srcOrd="0" destOrd="2" presId="urn:microsoft.com/office/officeart/2005/8/layout/vList2"/>
    <dgm:cxn modelId="{1331CC7E-D5D7-5549-8C72-DB2CCCCB3169}" type="presOf" srcId="{221B4BD4-C806-48A6-AF90-2EF660F4E0A3}" destId="{5418862B-FF6C-F041-A8F1-25BE7A00936C}" srcOrd="0" destOrd="0" presId="urn:microsoft.com/office/officeart/2005/8/layout/vList2"/>
    <dgm:cxn modelId="{43BD2D80-7C4C-A349-A94F-9C5669C2E09B}" type="presOf" srcId="{815E97B4-C061-45A2-BC7D-1B1E00EF677B}" destId="{A1325E22-A6AE-4B43-A6F2-64E0A91A93AA}" srcOrd="0" destOrd="0" presId="urn:microsoft.com/office/officeart/2005/8/layout/vList2"/>
    <dgm:cxn modelId="{D869839D-2D07-B743-BF7C-D6C657D6AFC5}" type="presOf" srcId="{7970DA8D-C63E-4834-BCE2-3FEC6240F52A}" destId="{EED27862-6C78-B44C-8F06-C10F3D411E08}" srcOrd="0" destOrd="3" presId="urn:microsoft.com/office/officeart/2005/8/layout/vList2"/>
    <dgm:cxn modelId="{2B8F60AD-2095-5647-81B5-7DB5CDE51DC3}" type="presOf" srcId="{046FD7B7-96AE-4163-AC5C-3B81F8707C3D}" destId="{38ECF499-0CE6-DB44-9599-C4033AAC410B}" srcOrd="0" destOrd="0" presId="urn:microsoft.com/office/officeart/2005/8/layout/vList2"/>
    <dgm:cxn modelId="{480741B6-94BB-423D-ADB7-016626297AB5}" srcId="{815E97B4-C061-45A2-BC7D-1B1E00EF677B}" destId="{39EE93B2-3091-4F8C-874C-8C4008D2AFF2}" srcOrd="2" destOrd="0" parTransId="{764BB491-9229-4E99-8F29-C192291F37A1}" sibTransId="{B5B08100-238D-4973-BE06-5046A88B4BF3}"/>
    <dgm:cxn modelId="{7C2C99CF-7069-4353-850C-DD04F12EF50A}" srcId="{046FD7B7-96AE-4163-AC5C-3B81F8707C3D}" destId="{221B4BD4-C806-48A6-AF90-2EF660F4E0A3}" srcOrd="1" destOrd="0" parTransId="{C078B3D0-98CA-4B89-A538-6FFED0A509F6}" sibTransId="{9378DF6B-42B4-4ACB-AE6D-D4D9E89FAA80}"/>
    <dgm:cxn modelId="{F70210D3-9046-4FF0-AF35-7799426C533A}" srcId="{046FD7B7-96AE-4163-AC5C-3B81F8707C3D}" destId="{815E97B4-C061-45A2-BC7D-1B1E00EF677B}" srcOrd="0" destOrd="0" parTransId="{06660EEB-F942-4BD0-8F15-56C3DC8D5499}" sibTransId="{A41445B6-6594-410E-92FD-642E6463A676}"/>
    <dgm:cxn modelId="{4EF62AD5-4F46-0943-A004-A4F12F27B3AC}" type="presOf" srcId="{CE718DDE-CC47-4904-B134-D75158894379}" destId="{EED27862-6C78-B44C-8F06-C10F3D411E08}" srcOrd="0" destOrd="1" presId="urn:microsoft.com/office/officeart/2005/8/layout/vList2"/>
    <dgm:cxn modelId="{090006F4-8EDD-4301-BE61-AB929B57C0E4}" srcId="{815E97B4-C061-45A2-BC7D-1B1E00EF677B}" destId="{CE718DDE-CC47-4904-B134-D75158894379}" srcOrd="1" destOrd="0" parTransId="{5A6B1721-E823-469F-916F-D26EF6FA57CE}" sibTransId="{BCBDEDA2-55B6-47A0-A4FA-55FA8788DBA2}"/>
    <dgm:cxn modelId="{9B53C908-5D18-984E-9707-8FA247FBE23A}" type="presParOf" srcId="{38ECF499-0CE6-DB44-9599-C4033AAC410B}" destId="{A1325E22-A6AE-4B43-A6F2-64E0A91A93AA}" srcOrd="0" destOrd="0" presId="urn:microsoft.com/office/officeart/2005/8/layout/vList2"/>
    <dgm:cxn modelId="{BB761BBD-8487-7146-84B8-F2B6549E8379}" type="presParOf" srcId="{38ECF499-0CE6-DB44-9599-C4033AAC410B}" destId="{EED27862-6C78-B44C-8F06-C10F3D411E08}" srcOrd="1" destOrd="0" presId="urn:microsoft.com/office/officeart/2005/8/layout/vList2"/>
    <dgm:cxn modelId="{9207E6F4-0CA8-1447-9B27-1C6F084555DD}" type="presParOf" srcId="{38ECF499-0CE6-DB44-9599-C4033AAC410B}" destId="{5418862B-FF6C-F041-A8F1-25BE7A00936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375587-CF38-D14B-BF91-66767120A33B}" type="doc">
      <dgm:prSet loTypeId="urn:microsoft.com/office/officeart/2008/layout/HorizontalMultiLevelHierarchy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D4BB881-4F3F-6947-B8ED-D847AC9ABD49}">
      <dgm:prSet/>
      <dgm:spPr/>
      <dgm:t>
        <a:bodyPr/>
        <a:lstStyle/>
        <a:p>
          <a:r>
            <a:rPr lang="en-GB" noProof="0" dirty="0"/>
            <a:t>The results of our statistical analysis only partially align with the conclusions drawn by literary critics. </a:t>
          </a:r>
        </a:p>
      </dgm:t>
    </dgm:pt>
    <dgm:pt modelId="{7433BA42-DE00-0A48-AE21-BED968087343}" type="parTrans" cxnId="{2376AFC8-D760-3348-8918-EC8844C14248}">
      <dgm:prSet/>
      <dgm:spPr/>
      <dgm:t>
        <a:bodyPr/>
        <a:lstStyle/>
        <a:p>
          <a:endParaRPr lang="fr-FR"/>
        </a:p>
      </dgm:t>
    </dgm:pt>
    <dgm:pt modelId="{A58F78E0-F768-1645-ABE2-B022FABE35FF}" type="sibTrans" cxnId="{2376AFC8-D760-3348-8918-EC8844C14248}">
      <dgm:prSet/>
      <dgm:spPr/>
      <dgm:t>
        <a:bodyPr/>
        <a:lstStyle/>
        <a:p>
          <a:endParaRPr lang="fr-FR"/>
        </a:p>
      </dgm:t>
    </dgm:pt>
    <dgm:pt modelId="{A2EB08B1-52D8-7A4B-82B5-B5BE7C915B73}">
      <dgm:prSet custT="1"/>
      <dgm:spPr/>
      <dgm:t>
        <a:bodyPr/>
        <a:lstStyle/>
        <a:p>
          <a:r>
            <a:rPr lang="en-GB" sz="1600" noProof="0" dirty="0"/>
            <a:t>Undeniably, </a:t>
          </a:r>
          <a:r>
            <a:rPr lang="en-GB" sz="1600" b="1" u="sng" noProof="0" dirty="0"/>
            <a:t>women</a:t>
          </a:r>
          <a:r>
            <a:rPr lang="en-GB" sz="1600" noProof="0" dirty="0"/>
            <a:t> play a dominant role in Chang’s narratives, </a:t>
          </a:r>
          <a:r>
            <a:rPr lang="en-GB" sz="1600" b="1" i="1" noProof="0" dirty="0"/>
            <a:t>even if their attires do not stand out</a:t>
          </a:r>
          <a:r>
            <a:rPr lang="en-GB" sz="1600" noProof="0" dirty="0"/>
            <a:t>, notwithstanding their assumed metaphorical and narratological primacy. </a:t>
          </a:r>
        </a:p>
      </dgm:t>
    </dgm:pt>
    <dgm:pt modelId="{7425173B-D619-C94D-99B5-616A0306904E}" type="parTrans" cxnId="{941ECD32-5216-D744-8484-54D4002438B4}">
      <dgm:prSet/>
      <dgm:spPr/>
      <dgm:t>
        <a:bodyPr/>
        <a:lstStyle/>
        <a:p>
          <a:endParaRPr lang="en-GB" noProof="0" dirty="0"/>
        </a:p>
      </dgm:t>
    </dgm:pt>
    <dgm:pt modelId="{AA96D5D7-F6A7-694D-B48D-5AEA0150C484}" type="sibTrans" cxnId="{941ECD32-5216-D744-8484-54D4002438B4}">
      <dgm:prSet/>
      <dgm:spPr/>
      <dgm:t>
        <a:bodyPr/>
        <a:lstStyle/>
        <a:p>
          <a:endParaRPr lang="fr-FR"/>
        </a:p>
      </dgm:t>
    </dgm:pt>
    <dgm:pt modelId="{5A0232D3-52C7-3745-8ACF-A317CD3DDAD1}">
      <dgm:prSet custT="1"/>
      <dgm:spPr/>
      <dgm:t>
        <a:bodyPr/>
        <a:lstStyle/>
        <a:p>
          <a:r>
            <a:rPr lang="en-GB" sz="1600" b="1" u="sng" noProof="0" dirty="0"/>
            <a:t>Descriptions</a:t>
          </a:r>
          <a:r>
            <a:rPr lang="en-GB" sz="1600" noProof="0" dirty="0"/>
            <a:t> appear to be more significant in Chang’s fiction than in the prose of other modern Chinese writers, despite the use of a relatively limited number of adjectives (especially </a:t>
          </a:r>
          <a:r>
            <a:rPr lang="en-GB" sz="1600" b="1" i="1" noProof="0" dirty="0"/>
            <a:t>colours</a:t>
          </a:r>
          <a:r>
            <a:rPr lang="en-GB" sz="1600" b="0" i="0" noProof="0" dirty="0"/>
            <a:t>)</a:t>
          </a:r>
          <a:r>
            <a:rPr lang="en-GB" sz="1600" noProof="0" dirty="0"/>
            <a:t>. </a:t>
          </a:r>
        </a:p>
      </dgm:t>
    </dgm:pt>
    <dgm:pt modelId="{5BA5D2DA-62B5-A041-A4EC-A8723D2FB7FD}" type="parTrans" cxnId="{8C2ABB1C-B438-F841-9A1A-EFC4F324E9D5}">
      <dgm:prSet/>
      <dgm:spPr/>
      <dgm:t>
        <a:bodyPr/>
        <a:lstStyle/>
        <a:p>
          <a:endParaRPr lang="en-GB" noProof="0" dirty="0"/>
        </a:p>
      </dgm:t>
    </dgm:pt>
    <dgm:pt modelId="{4B8BA0FF-2A9E-C448-82D0-AF878198FC62}" type="sibTrans" cxnId="{8C2ABB1C-B438-F841-9A1A-EFC4F324E9D5}">
      <dgm:prSet/>
      <dgm:spPr/>
      <dgm:t>
        <a:bodyPr/>
        <a:lstStyle/>
        <a:p>
          <a:endParaRPr lang="fr-FR"/>
        </a:p>
      </dgm:t>
    </dgm:pt>
    <dgm:pt modelId="{6879B400-7ECA-244A-904C-D78C98E953B4}">
      <dgm:prSet custT="1"/>
      <dgm:spPr/>
      <dgm:t>
        <a:bodyPr/>
        <a:lstStyle/>
        <a:p>
          <a:r>
            <a:rPr lang="en-GB" sz="1600" noProof="0" dirty="0"/>
            <a:t>Furthermore, the focus on the </a:t>
          </a:r>
          <a:r>
            <a:rPr lang="en-GB" sz="1600" b="1" u="sng" noProof="0" dirty="0"/>
            <a:t>intimacy</a:t>
          </a:r>
          <a:r>
            <a:rPr lang="en-GB" sz="1600" noProof="0" dirty="0"/>
            <a:t> of the characters is supported by the prevalence of </a:t>
          </a:r>
          <a:r>
            <a:rPr lang="en-GB" sz="1600" b="1" i="1" noProof="0" dirty="0"/>
            <a:t>affection verbs</a:t>
          </a:r>
          <a:r>
            <a:rPr lang="en-GB" sz="1600" noProof="0" dirty="0"/>
            <a:t>, </a:t>
          </a:r>
          <a:r>
            <a:rPr lang="en-GB" sz="1600" b="1" i="1" noProof="0" dirty="0"/>
            <a:t>family nouns</a:t>
          </a:r>
          <a:r>
            <a:rPr lang="en-GB" sz="1600" noProof="0" dirty="0"/>
            <a:t>, and terms referring to </a:t>
          </a:r>
          <a:r>
            <a:rPr lang="en-GB" sz="1600" b="1" i="1" noProof="0" dirty="0"/>
            <a:t>body parts</a:t>
          </a:r>
          <a:r>
            <a:rPr lang="en-GB" sz="1600" noProof="0" dirty="0"/>
            <a:t>. </a:t>
          </a:r>
        </a:p>
      </dgm:t>
    </dgm:pt>
    <dgm:pt modelId="{2E8EEF0D-DC63-4146-9CBB-935D425EC78B}" type="parTrans" cxnId="{027EEAAE-30E6-F04A-B111-BF6A90000A28}">
      <dgm:prSet/>
      <dgm:spPr/>
      <dgm:t>
        <a:bodyPr/>
        <a:lstStyle/>
        <a:p>
          <a:endParaRPr lang="en-GB" noProof="0" dirty="0"/>
        </a:p>
      </dgm:t>
    </dgm:pt>
    <dgm:pt modelId="{A672030F-7F5E-D54F-8876-2C8A7A0D88E7}" type="sibTrans" cxnId="{027EEAAE-30E6-F04A-B111-BF6A90000A28}">
      <dgm:prSet/>
      <dgm:spPr/>
      <dgm:t>
        <a:bodyPr/>
        <a:lstStyle/>
        <a:p>
          <a:endParaRPr lang="fr-FR"/>
        </a:p>
      </dgm:t>
    </dgm:pt>
    <dgm:pt modelId="{70DE5FD0-8DB0-6D4E-86D9-063230FE3D17}">
      <dgm:prSet custT="1"/>
      <dgm:spPr/>
      <dgm:t>
        <a:bodyPr/>
        <a:lstStyle/>
        <a:p>
          <a:r>
            <a:rPr lang="en-GB" sz="1600" noProof="0" dirty="0"/>
            <a:t>However, there is a notable dearth of allusions to </a:t>
          </a:r>
          <a:r>
            <a:rPr lang="en-GB" sz="1600" b="1" i="1" noProof="0" dirty="0"/>
            <a:t>dwellings</a:t>
          </a:r>
          <a:r>
            <a:rPr lang="en-GB" sz="1600" noProof="0" dirty="0"/>
            <a:t> in the most common words.</a:t>
          </a:r>
        </a:p>
      </dgm:t>
    </dgm:pt>
    <dgm:pt modelId="{E2136603-5AE1-C244-97CA-2AE40DF43C83}" type="parTrans" cxnId="{14172895-BCBC-5A4F-8FBC-E3F02ABC1065}">
      <dgm:prSet/>
      <dgm:spPr/>
      <dgm:t>
        <a:bodyPr/>
        <a:lstStyle/>
        <a:p>
          <a:endParaRPr lang="en-GB" noProof="0" dirty="0"/>
        </a:p>
      </dgm:t>
    </dgm:pt>
    <dgm:pt modelId="{22EB8A4D-1029-C34F-ACB3-037EA3A3B9E9}" type="sibTrans" cxnId="{14172895-BCBC-5A4F-8FBC-E3F02ABC1065}">
      <dgm:prSet/>
      <dgm:spPr/>
      <dgm:t>
        <a:bodyPr/>
        <a:lstStyle/>
        <a:p>
          <a:endParaRPr lang="fr-FR"/>
        </a:p>
      </dgm:t>
    </dgm:pt>
    <dgm:pt modelId="{48D957E5-6FA2-DE47-9B56-204A26FBD8D9}" type="pres">
      <dgm:prSet presAssocID="{E4375587-CF38-D14B-BF91-66767120A33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57D5FCD-CF5A-A74A-98EA-C9EC687E68D1}" type="pres">
      <dgm:prSet presAssocID="{DD4BB881-4F3F-6947-B8ED-D847AC9ABD49}" presName="root1" presStyleCnt="0"/>
      <dgm:spPr/>
    </dgm:pt>
    <dgm:pt modelId="{AA5BCFDB-66B9-9744-8F62-BFB278EC0CCE}" type="pres">
      <dgm:prSet presAssocID="{DD4BB881-4F3F-6947-B8ED-D847AC9ABD49}" presName="LevelOneTextNode" presStyleLbl="node0" presStyleIdx="0" presStyleCnt="1" custAng="5400000" custScaleX="206093" custScaleY="58810" custLinFactX="-96831" custLinFactNeighborX="-100000" custLinFactNeighborY="-3457">
        <dgm:presLayoutVars>
          <dgm:chPref val="3"/>
        </dgm:presLayoutVars>
      </dgm:prSet>
      <dgm:spPr/>
    </dgm:pt>
    <dgm:pt modelId="{F612093B-8E5F-9341-A66D-95712A2E70E8}" type="pres">
      <dgm:prSet presAssocID="{DD4BB881-4F3F-6947-B8ED-D847AC9ABD49}" presName="level2hierChild" presStyleCnt="0"/>
      <dgm:spPr/>
    </dgm:pt>
    <dgm:pt modelId="{38329065-789A-954F-98B4-3B7AA8FED608}" type="pres">
      <dgm:prSet presAssocID="{7425173B-D619-C94D-99B5-616A0306904E}" presName="conn2-1" presStyleLbl="parChTrans1D2" presStyleIdx="0" presStyleCnt="4"/>
      <dgm:spPr/>
    </dgm:pt>
    <dgm:pt modelId="{4BF02A6C-7BE6-6349-A7BB-2AB717518EB4}" type="pres">
      <dgm:prSet presAssocID="{7425173B-D619-C94D-99B5-616A0306904E}" presName="connTx" presStyleLbl="parChTrans1D2" presStyleIdx="0" presStyleCnt="4"/>
      <dgm:spPr/>
    </dgm:pt>
    <dgm:pt modelId="{20B45A06-C5A8-9445-BCE8-F57787B80D97}" type="pres">
      <dgm:prSet presAssocID="{A2EB08B1-52D8-7A4B-82B5-B5BE7C915B73}" presName="root2" presStyleCnt="0"/>
      <dgm:spPr/>
    </dgm:pt>
    <dgm:pt modelId="{534BD652-DAAA-6B4A-9817-73C61F0BC2E0}" type="pres">
      <dgm:prSet presAssocID="{A2EB08B1-52D8-7A4B-82B5-B5BE7C915B73}" presName="LevelTwoTextNode" presStyleLbl="node2" presStyleIdx="0" presStyleCnt="4" custScaleX="317997" custScaleY="111346" custLinFactNeighborX="62027">
        <dgm:presLayoutVars>
          <dgm:chPref val="3"/>
        </dgm:presLayoutVars>
      </dgm:prSet>
      <dgm:spPr/>
    </dgm:pt>
    <dgm:pt modelId="{55963BFA-3984-F847-9FC4-A202A4ED32D0}" type="pres">
      <dgm:prSet presAssocID="{A2EB08B1-52D8-7A4B-82B5-B5BE7C915B73}" presName="level3hierChild" presStyleCnt="0"/>
      <dgm:spPr/>
    </dgm:pt>
    <dgm:pt modelId="{346C3B3D-884B-5240-A10B-0AA4E2EC2DE5}" type="pres">
      <dgm:prSet presAssocID="{5BA5D2DA-62B5-A041-A4EC-A8723D2FB7FD}" presName="conn2-1" presStyleLbl="parChTrans1D2" presStyleIdx="1" presStyleCnt="4"/>
      <dgm:spPr/>
    </dgm:pt>
    <dgm:pt modelId="{284A2B64-35E8-6641-ADB3-94BC0F3B2A89}" type="pres">
      <dgm:prSet presAssocID="{5BA5D2DA-62B5-A041-A4EC-A8723D2FB7FD}" presName="connTx" presStyleLbl="parChTrans1D2" presStyleIdx="1" presStyleCnt="4"/>
      <dgm:spPr/>
    </dgm:pt>
    <dgm:pt modelId="{E48113C1-70B0-714C-9BFF-434D69F3A8FB}" type="pres">
      <dgm:prSet presAssocID="{5A0232D3-52C7-3745-8ACF-A317CD3DDAD1}" presName="root2" presStyleCnt="0"/>
      <dgm:spPr/>
    </dgm:pt>
    <dgm:pt modelId="{426AD44E-306C-9047-8E07-B34827CD7F95}" type="pres">
      <dgm:prSet presAssocID="{5A0232D3-52C7-3745-8ACF-A317CD3DDAD1}" presName="LevelTwoTextNode" presStyleLbl="node2" presStyleIdx="1" presStyleCnt="4" custScaleX="317997" custScaleY="111346" custLinFactNeighborX="62027">
        <dgm:presLayoutVars>
          <dgm:chPref val="3"/>
        </dgm:presLayoutVars>
      </dgm:prSet>
      <dgm:spPr/>
    </dgm:pt>
    <dgm:pt modelId="{7C0D0A25-5702-F842-B793-3B54C7DEEEE6}" type="pres">
      <dgm:prSet presAssocID="{5A0232D3-52C7-3745-8ACF-A317CD3DDAD1}" presName="level3hierChild" presStyleCnt="0"/>
      <dgm:spPr/>
    </dgm:pt>
    <dgm:pt modelId="{2A5F4814-1C81-8342-927F-1B92276AFAE7}" type="pres">
      <dgm:prSet presAssocID="{2E8EEF0D-DC63-4146-9CBB-935D425EC78B}" presName="conn2-1" presStyleLbl="parChTrans1D2" presStyleIdx="2" presStyleCnt="4"/>
      <dgm:spPr/>
    </dgm:pt>
    <dgm:pt modelId="{125E347A-4E39-6E41-BD48-D8CB36E6A8C9}" type="pres">
      <dgm:prSet presAssocID="{2E8EEF0D-DC63-4146-9CBB-935D425EC78B}" presName="connTx" presStyleLbl="parChTrans1D2" presStyleIdx="2" presStyleCnt="4"/>
      <dgm:spPr/>
    </dgm:pt>
    <dgm:pt modelId="{DCE0A739-252F-6D4C-996E-E8041744C54E}" type="pres">
      <dgm:prSet presAssocID="{6879B400-7ECA-244A-904C-D78C98E953B4}" presName="root2" presStyleCnt="0"/>
      <dgm:spPr/>
    </dgm:pt>
    <dgm:pt modelId="{D8299A3A-9471-1C42-A1FB-B78BDBE50598}" type="pres">
      <dgm:prSet presAssocID="{6879B400-7ECA-244A-904C-D78C98E953B4}" presName="LevelTwoTextNode" presStyleLbl="node2" presStyleIdx="2" presStyleCnt="4" custScaleX="317997" custScaleY="111346" custLinFactNeighborX="62027">
        <dgm:presLayoutVars>
          <dgm:chPref val="3"/>
        </dgm:presLayoutVars>
      </dgm:prSet>
      <dgm:spPr/>
    </dgm:pt>
    <dgm:pt modelId="{85AF0F2F-4336-DA49-B3DB-54C3A1E7C233}" type="pres">
      <dgm:prSet presAssocID="{6879B400-7ECA-244A-904C-D78C98E953B4}" presName="level3hierChild" presStyleCnt="0"/>
      <dgm:spPr/>
    </dgm:pt>
    <dgm:pt modelId="{A7B6EC1D-52F1-3A43-A0BE-16D2C6E3CF21}" type="pres">
      <dgm:prSet presAssocID="{E2136603-5AE1-C244-97CA-2AE40DF43C83}" presName="conn2-1" presStyleLbl="parChTrans1D2" presStyleIdx="3" presStyleCnt="4"/>
      <dgm:spPr/>
    </dgm:pt>
    <dgm:pt modelId="{367640CB-D9D7-164F-9ED1-1F2EFA4387A5}" type="pres">
      <dgm:prSet presAssocID="{E2136603-5AE1-C244-97CA-2AE40DF43C83}" presName="connTx" presStyleLbl="parChTrans1D2" presStyleIdx="3" presStyleCnt="4"/>
      <dgm:spPr/>
    </dgm:pt>
    <dgm:pt modelId="{5C98452B-6894-E347-A5B7-C6B19ADA514C}" type="pres">
      <dgm:prSet presAssocID="{70DE5FD0-8DB0-6D4E-86D9-063230FE3D17}" presName="root2" presStyleCnt="0"/>
      <dgm:spPr/>
    </dgm:pt>
    <dgm:pt modelId="{3B8CC806-A621-5F48-BEC3-DF804DCE25C0}" type="pres">
      <dgm:prSet presAssocID="{70DE5FD0-8DB0-6D4E-86D9-063230FE3D17}" presName="LevelTwoTextNode" presStyleLbl="node2" presStyleIdx="3" presStyleCnt="4" custScaleX="317997" custScaleY="111346" custLinFactNeighborX="62027">
        <dgm:presLayoutVars>
          <dgm:chPref val="3"/>
        </dgm:presLayoutVars>
      </dgm:prSet>
      <dgm:spPr/>
    </dgm:pt>
    <dgm:pt modelId="{6C4F7102-F732-CA41-8692-17462C7C32F2}" type="pres">
      <dgm:prSet presAssocID="{70DE5FD0-8DB0-6D4E-86D9-063230FE3D17}" presName="level3hierChild" presStyleCnt="0"/>
      <dgm:spPr/>
    </dgm:pt>
  </dgm:ptLst>
  <dgm:cxnLst>
    <dgm:cxn modelId="{8C2ABB1C-B438-F841-9A1A-EFC4F324E9D5}" srcId="{DD4BB881-4F3F-6947-B8ED-D847AC9ABD49}" destId="{5A0232D3-52C7-3745-8ACF-A317CD3DDAD1}" srcOrd="1" destOrd="0" parTransId="{5BA5D2DA-62B5-A041-A4EC-A8723D2FB7FD}" sibTransId="{4B8BA0FF-2A9E-C448-82D0-AF878198FC62}"/>
    <dgm:cxn modelId="{A3335729-DB3F-A64C-BB1B-9B9B871CDAE8}" type="presOf" srcId="{5BA5D2DA-62B5-A041-A4EC-A8723D2FB7FD}" destId="{346C3B3D-884B-5240-A10B-0AA4E2EC2DE5}" srcOrd="0" destOrd="0" presId="urn:microsoft.com/office/officeart/2008/layout/HorizontalMultiLevelHierarchy"/>
    <dgm:cxn modelId="{5A9E952F-2605-8B4A-AB2D-8BBFBCBD14B4}" type="presOf" srcId="{DD4BB881-4F3F-6947-B8ED-D847AC9ABD49}" destId="{AA5BCFDB-66B9-9744-8F62-BFB278EC0CCE}" srcOrd="0" destOrd="0" presId="urn:microsoft.com/office/officeart/2008/layout/HorizontalMultiLevelHierarchy"/>
    <dgm:cxn modelId="{941ECD32-5216-D744-8484-54D4002438B4}" srcId="{DD4BB881-4F3F-6947-B8ED-D847AC9ABD49}" destId="{A2EB08B1-52D8-7A4B-82B5-B5BE7C915B73}" srcOrd="0" destOrd="0" parTransId="{7425173B-D619-C94D-99B5-616A0306904E}" sibTransId="{AA96D5D7-F6A7-694D-B48D-5AEA0150C484}"/>
    <dgm:cxn modelId="{F5DC503A-6642-1A49-9672-DF0BD75092A9}" type="presOf" srcId="{2E8EEF0D-DC63-4146-9CBB-935D425EC78B}" destId="{125E347A-4E39-6E41-BD48-D8CB36E6A8C9}" srcOrd="1" destOrd="0" presId="urn:microsoft.com/office/officeart/2008/layout/HorizontalMultiLevelHierarchy"/>
    <dgm:cxn modelId="{62E6457D-2EF0-D343-B534-C3EA431B6AB3}" type="presOf" srcId="{E2136603-5AE1-C244-97CA-2AE40DF43C83}" destId="{367640CB-D9D7-164F-9ED1-1F2EFA4387A5}" srcOrd="1" destOrd="0" presId="urn:microsoft.com/office/officeart/2008/layout/HorizontalMultiLevelHierarchy"/>
    <dgm:cxn modelId="{D231A285-F031-F347-96B0-3DE8363CFCFE}" type="presOf" srcId="{E4375587-CF38-D14B-BF91-66767120A33B}" destId="{48D957E5-6FA2-DE47-9B56-204A26FBD8D9}" srcOrd="0" destOrd="0" presId="urn:microsoft.com/office/officeart/2008/layout/HorizontalMultiLevelHierarchy"/>
    <dgm:cxn modelId="{14172895-BCBC-5A4F-8FBC-E3F02ABC1065}" srcId="{DD4BB881-4F3F-6947-B8ED-D847AC9ABD49}" destId="{70DE5FD0-8DB0-6D4E-86D9-063230FE3D17}" srcOrd="3" destOrd="0" parTransId="{E2136603-5AE1-C244-97CA-2AE40DF43C83}" sibTransId="{22EB8A4D-1029-C34F-ACB3-037EA3A3B9E9}"/>
    <dgm:cxn modelId="{DABFB099-A38E-1B4A-AF76-E2CE0DD72B2F}" type="presOf" srcId="{7425173B-D619-C94D-99B5-616A0306904E}" destId="{38329065-789A-954F-98B4-3B7AA8FED608}" srcOrd="0" destOrd="0" presId="urn:microsoft.com/office/officeart/2008/layout/HorizontalMultiLevelHierarchy"/>
    <dgm:cxn modelId="{1BB55FA9-7138-4F48-8B5F-5A0781CC1902}" type="presOf" srcId="{6879B400-7ECA-244A-904C-D78C98E953B4}" destId="{D8299A3A-9471-1C42-A1FB-B78BDBE50598}" srcOrd="0" destOrd="0" presId="urn:microsoft.com/office/officeart/2008/layout/HorizontalMultiLevelHierarchy"/>
    <dgm:cxn modelId="{027EEAAE-30E6-F04A-B111-BF6A90000A28}" srcId="{DD4BB881-4F3F-6947-B8ED-D847AC9ABD49}" destId="{6879B400-7ECA-244A-904C-D78C98E953B4}" srcOrd="2" destOrd="0" parTransId="{2E8EEF0D-DC63-4146-9CBB-935D425EC78B}" sibTransId="{A672030F-7F5E-D54F-8876-2C8A7A0D88E7}"/>
    <dgm:cxn modelId="{F39E35BE-19D0-AE42-9CE7-578795DEE820}" type="presOf" srcId="{7425173B-D619-C94D-99B5-616A0306904E}" destId="{4BF02A6C-7BE6-6349-A7BB-2AB717518EB4}" srcOrd="1" destOrd="0" presId="urn:microsoft.com/office/officeart/2008/layout/HorizontalMultiLevelHierarchy"/>
    <dgm:cxn modelId="{8F6261C0-AE48-7B45-99FC-44685E79855C}" type="presOf" srcId="{A2EB08B1-52D8-7A4B-82B5-B5BE7C915B73}" destId="{534BD652-DAAA-6B4A-9817-73C61F0BC2E0}" srcOrd="0" destOrd="0" presId="urn:microsoft.com/office/officeart/2008/layout/HorizontalMultiLevelHierarchy"/>
    <dgm:cxn modelId="{5ACF04C1-12B9-E045-AA92-E9A2799D5859}" type="presOf" srcId="{70DE5FD0-8DB0-6D4E-86D9-063230FE3D17}" destId="{3B8CC806-A621-5F48-BEC3-DF804DCE25C0}" srcOrd="0" destOrd="0" presId="urn:microsoft.com/office/officeart/2008/layout/HorizontalMultiLevelHierarchy"/>
    <dgm:cxn modelId="{2376AFC8-D760-3348-8918-EC8844C14248}" srcId="{E4375587-CF38-D14B-BF91-66767120A33B}" destId="{DD4BB881-4F3F-6947-B8ED-D847AC9ABD49}" srcOrd="0" destOrd="0" parTransId="{7433BA42-DE00-0A48-AE21-BED968087343}" sibTransId="{A58F78E0-F768-1645-ABE2-B022FABE35FF}"/>
    <dgm:cxn modelId="{16F3E2CC-65E6-9049-9F0D-D8DE756AD9C1}" type="presOf" srcId="{E2136603-5AE1-C244-97CA-2AE40DF43C83}" destId="{A7B6EC1D-52F1-3A43-A0BE-16D2C6E3CF21}" srcOrd="0" destOrd="0" presId="urn:microsoft.com/office/officeart/2008/layout/HorizontalMultiLevelHierarchy"/>
    <dgm:cxn modelId="{0D45E4F3-9FEC-514E-8A72-BE975DE67157}" type="presOf" srcId="{2E8EEF0D-DC63-4146-9CBB-935D425EC78B}" destId="{2A5F4814-1C81-8342-927F-1B92276AFAE7}" srcOrd="0" destOrd="0" presId="urn:microsoft.com/office/officeart/2008/layout/HorizontalMultiLevelHierarchy"/>
    <dgm:cxn modelId="{38CFA7F5-EAC0-5046-A0D0-04EDDCF69CB4}" type="presOf" srcId="{5BA5D2DA-62B5-A041-A4EC-A8723D2FB7FD}" destId="{284A2B64-35E8-6641-ADB3-94BC0F3B2A89}" srcOrd="1" destOrd="0" presId="urn:microsoft.com/office/officeart/2008/layout/HorizontalMultiLevelHierarchy"/>
    <dgm:cxn modelId="{32BF69F7-6B42-B64F-B82D-4328404D593F}" type="presOf" srcId="{5A0232D3-52C7-3745-8ACF-A317CD3DDAD1}" destId="{426AD44E-306C-9047-8E07-B34827CD7F95}" srcOrd="0" destOrd="0" presId="urn:microsoft.com/office/officeart/2008/layout/HorizontalMultiLevelHierarchy"/>
    <dgm:cxn modelId="{FF65A0E8-3AFB-6C40-8BED-B8004001BAD0}" type="presParOf" srcId="{48D957E5-6FA2-DE47-9B56-204A26FBD8D9}" destId="{057D5FCD-CF5A-A74A-98EA-C9EC687E68D1}" srcOrd="0" destOrd="0" presId="urn:microsoft.com/office/officeart/2008/layout/HorizontalMultiLevelHierarchy"/>
    <dgm:cxn modelId="{349524EA-7C74-9B4C-B1F3-2FE464A92708}" type="presParOf" srcId="{057D5FCD-CF5A-A74A-98EA-C9EC687E68D1}" destId="{AA5BCFDB-66B9-9744-8F62-BFB278EC0CCE}" srcOrd="0" destOrd="0" presId="urn:microsoft.com/office/officeart/2008/layout/HorizontalMultiLevelHierarchy"/>
    <dgm:cxn modelId="{A029A1C4-6465-9F45-A20E-8D574AE64498}" type="presParOf" srcId="{057D5FCD-CF5A-A74A-98EA-C9EC687E68D1}" destId="{F612093B-8E5F-9341-A66D-95712A2E70E8}" srcOrd="1" destOrd="0" presId="urn:microsoft.com/office/officeart/2008/layout/HorizontalMultiLevelHierarchy"/>
    <dgm:cxn modelId="{592A2685-8577-A944-BE22-73A11953F1A3}" type="presParOf" srcId="{F612093B-8E5F-9341-A66D-95712A2E70E8}" destId="{38329065-789A-954F-98B4-3B7AA8FED608}" srcOrd="0" destOrd="0" presId="urn:microsoft.com/office/officeart/2008/layout/HorizontalMultiLevelHierarchy"/>
    <dgm:cxn modelId="{090EA9FD-DDFB-1C4F-BC01-BAA447596320}" type="presParOf" srcId="{38329065-789A-954F-98B4-3B7AA8FED608}" destId="{4BF02A6C-7BE6-6349-A7BB-2AB717518EB4}" srcOrd="0" destOrd="0" presId="urn:microsoft.com/office/officeart/2008/layout/HorizontalMultiLevelHierarchy"/>
    <dgm:cxn modelId="{1C5CE388-EF92-E84E-A357-548DE06692C3}" type="presParOf" srcId="{F612093B-8E5F-9341-A66D-95712A2E70E8}" destId="{20B45A06-C5A8-9445-BCE8-F57787B80D97}" srcOrd="1" destOrd="0" presId="urn:microsoft.com/office/officeart/2008/layout/HorizontalMultiLevelHierarchy"/>
    <dgm:cxn modelId="{111ACEF5-FC20-2844-9A1E-74CDD486B341}" type="presParOf" srcId="{20B45A06-C5A8-9445-BCE8-F57787B80D97}" destId="{534BD652-DAAA-6B4A-9817-73C61F0BC2E0}" srcOrd="0" destOrd="0" presId="urn:microsoft.com/office/officeart/2008/layout/HorizontalMultiLevelHierarchy"/>
    <dgm:cxn modelId="{C8DC53F6-F1D3-6847-9E81-34B091E29FE9}" type="presParOf" srcId="{20B45A06-C5A8-9445-BCE8-F57787B80D97}" destId="{55963BFA-3984-F847-9FC4-A202A4ED32D0}" srcOrd="1" destOrd="0" presId="urn:microsoft.com/office/officeart/2008/layout/HorizontalMultiLevelHierarchy"/>
    <dgm:cxn modelId="{2AB91B84-B211-D44D-ACAD-E59F683C810C}" type="presParOf" srcId="{F612093B-8E5F-9341-A66D-95712A2E70E8}" destId="{346C3B3D-884B-5240-A10B-0AA4E2EC2DE5}" srcOrd="2" destOrd="0" presId="urn:microsoft.com/office/officeart/2008/layout/HorizontalMultiLevelHierarchy"/>
    <dgm:cxn modelId="{31D5AFBA-EB9A-8243-A080-515782DECB84}" type="presParOf" srcId="{346C3B3D-884B-5240-A10B-0AA4E2EC2DE5}" destId="{284A2B64-35E8-6641-ADB3-94BC0F3B2A89}" srcOrd="0" destOrd="0" presId="urn:microsoft.com/office/officeart/2008/layout/HorizontalMultiLevelHierarchy"/>
    <dgm:cxn modelId="{36721DD2-3615-0C49-8580-AD39886CC478}" type="presParOf" srcId="{F612093B-8E5F-9341-A66D-95712A2E70E8}" destId="{E48113C1-70B0-714C-9BFF-434D69F3A8FB}" srcOrd="3" destOrd="0" presId="urn:microsoft.com/office/officeart/2008/layout/HorizontalMultiLevelHierarchy"/>
    <dgm:cxn modelId="{93848696-C690-D443-B32C-A6CCA568F610}" type="presParOf" srcId="{E48113C1-70B0-714C-9BFF-434D69F3A8FB}" destId="{426AD44E-306C-9047-8E07-B34827CD7F95}" srcOrd="0" destOrd="0" presId="urn:microsoft.com/office/officeart/2008/layout/HorizontalMultiLevelHierarchy"/>
    <dgm:cxn modelId="{8BE2AA6F-83AB-1F40-B443-19D05DD6D863}" type="presParOf" srcId="{E48113C1-70B0-714C-9BFF-434D69F3A8FB}" destId="{7C0D0A25-5702-F842-B793-3B54C7DEEEE6}" srcOrd="1" destOrd="0" presId="urn:microsoft.com/office/officeart/2008/layout/HorizontalMultiLevelHierarchy"/>
    <dgm:cxn modelId="{852E21AE-6C0B-DE44-A846-1FF77CA27C35}" type="presParOf" srcId="{F612093B-8E5F-9341-A66D-95712A2E70E8}" destId="{2A5F4814-1C81-8342-927F-1B92276AFAE7}" srcOrd="4" destOrd="0" presId="urn:microsoft.com/office/officeart/2008/layout/HorizontalMultiLevelHierarchy"/>
    <dgm:cxn modelId="{195CB9F0-1E6C-8A45-B72C-73041EE4E684}" type="presParOf" srcId="{2A5F4814-1C81-8342-927F-1B92276AFAE7}" destId="{125E347A-4E39-6E41-BD48-D8CB36E6A8C9}" srcOrd="0" destOrd="0" presId="urn:microsoft.com/office/officeart/2008/layout/HorizontalMultiLevelHierarchy"/>
    <dgm:cxn modelId="{BC0B5B03-97D4-004F-912F-2B93B2464074}" type="presParOf" srcId="{F612093B-8E5F-9341-A66D-95712A2E70E8}" destId="{DCE0A739-252F-6D4C-996E-E8041744C54E}" srcOrd="5" destOrd="0" presId="urn:microsoft.com/office/officeart/2008/layout/HorizontalMultiLevelHierarchy"/>
    <dgm:cxn modelId="{AE4FB0AF-5403-1840-B242-96EB184BEB09}" type="presParOf" srcId="{DCE0A739-252F-6D4C-996E-E8041744C54E}" destId="{D8299A3A-9471-1C42-A1FB-B78BDBE50598}" srcOrd="0" destOrd="0" presId="urn:microsoft.com/office/officeart/2008/layout/HorizontalMultiLevelHierarchy"/>
    <dgm:cxn modelId="{D86BE88A-D40F-8D40-8561-E9217763ABC6}" type="presParOf" srcId="{DCE0A739-252F-6D4C-996E-E8041744C54E}" destId="{85AF0F2F-4336-DA49-B3DB-54C3A1E7C233}" srcOrd="1" destOrd="0" presId="urn:microsoft.com/office/officeart/2008/layout/HorizontalMultiLevelHierarchy"/>
    <dgm:cxn modelId="{E78186BD-59B3-0046-91CA-B75B88C38CA9}" type="presParOf" srcId="{F612093B-8E5F-9341-A66D-95712A2E70E8}" destId="{A7B6EC1D-52F1-3A43-A0BE-16D2C6E3CF21}" srcOrd="6" destOrd="0" presId="urn:microsoft.com/office/officeart/2008/layout/HorizontalMultiLevelHierarchy"/>
    <dgm:cxn modelId="{5B9CEC86-FF5F-D44A-AB87-478D1B33B11B}" type="presParOf" srcId="{A7B6EC1D-52F1-3A43-A0BE-16D2C6E3CF21}" destId="{367640CB-D9D7-164F-9ED1-1F2EFA4387A5}" srcOrd="0" destOrd="0" presId="urn:microsoft.com/office/officeart/2008/layout/HorizontalMultiLevelHierarchy"/>
    <dgm:cxn modelId="{2889FFE3-8861-7C4E-BE94-E787091638C8}" type="presParOf" srcId="{F612093B-8E5F-9341-A66D-95712A2E70E8}" destId="{5C98452B-6894-E347-A5B7-C6B19ADA514C}" srcOrd="7" destOrd="0" presId="urn:microsoft.com/office/officeart/2008/layout/HorizontalMultiLevelHierarchy"/>
    <dgm:cxn modelId="{CBC841FD-E9C7-A14E-BD30-49CFF3A83D4B}" type="presParOf" srcId="{5C98452B-6894-E347-A5B7-C6B19ADA514C}" destId="{3B8CC806-A621-5F48-BEC3-DF804DCE25C0}" srcOrd="0" destOrd="0" presId="urn:microsoft.com/office/officeart/2008/layout/HorizontalMultiLevelHierarchy"/>
    <dgm:cxn modelId="{E8F879CE-FE51-CF4F-9E65-DB5C815F8808}" type="presParOf" srcId="{5C98452B-6894-E347-A5B7-C6B19ADA514C}" destId="{6C4F7102-F732-CA41-8692-17462C7C32F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2F253-8676-5E42-A320-49BD306D2141}">
      <dsp:nvSpPr>
        <dsp:cNvPr id="0" name=""/>
        <dsp:cNvSpPr/>
      </dsp:nvSpPr>
      <dsp:spPr>
        <a:xfrm>
          <a:off x="0" y="0"/>
          <a:ext cx="8046720" cy="865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Corpus analysis online tool: </a:t>
          </a:r>
          <a:r>
            <a:rPr lang="en-GB" sz="1600" kern="1200" noProof="0" dirty="0" err="1"/>
            <a:t>SketchEngine</a:t>
          </a:r>
          <a:endParaRPr lang="en-GB" sz="16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Comparison with literary Chinese corpus from the Republican period to extract keywords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/>
            <a:t>Extraction of frequency lists from the original texts</a:t>
          </a:r>
        </a:p>
      </dsp:txBody>
      <dsp:txXfrm>
        <a:off x="25338" y="25338"/>
        <a:ext cx="7040117" cy="814416"/>
      </dsp:txXfrm>
    </dsp:sp>
    <dsp:sp modelId="{ACE94E81-D71F-F242-93B3-355A15709D86}">
      <dsp:nvSpPr>
        <dsp:cNvPr id="0" name=""/>
        <dsp:cNvSpPr/>
      </dsp:nvSpPr>
      <dsp:spPr>
        <a:xfrm>
          <a:off x="673912" y="1022381"/>
          <a:ext cx="8046720" cy="865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Aim: lexically characterize Zhang Ailing’s style and verify the claims made by literary critics</a:t>
          </a:r>
        </a:p>
      </dsp:txBody>
      <dsp:txXfrm>
        <a:off x="699250" y="1047719"/>
        <a:ext cx="6759821" cy="814416"/>
      </dsp:txXfrm>
    </dsp:sp>
    <dsp:sp modelId="{CCC96391-1DDA-5D4F-9F6D-A15CE2DD9729}">
      <dsp:nvSpPr>
        <dsp:cNvPr id="0" name=""/>
        <dsp:cNvSpPr/>
      </dsp:nvSpPr>
      <dsp:spPr>
        <a:xfrm>
          <a:off x="1337767" y="2044763"/>
          <a:ext cx="8046720" cy="865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Selection of excerpts in </a:t>
          </a:r>
          <a:r>
            <a:rPr lang="en-GB" sz="1600" i="1" kern="1200" noProof="0" dirty="0" err="1"/>
            <a:t>Lust.Caution</a:t>
          </a:r>
          <a:r>
            <a:rPr lang="en-GB" sz="1600" kern="1200" noProof="0" dirty="0"/>
            <a:t> based on the findings</a:t>
          </a:r>
        </a:p>
      </dsp:txBody>
      <dsp:txXfrm>
        <a:off x="1363105" y="2070101"/>
        <a:ext cx="6769879" cy="814416"/>
      </dsp:txXfrm>
    </dsp:sp>
    <dsp:sp modelId="{AB3B3ACC-F920-4742-9A27-9C2A647E8355}">
      <dsp:nvSpPr>
        <dsp:cNvPr id="0" name=""/>
        <dsp:cNvSpPr/>
      </dsp:nvSpPr>
      <dsp:spPr>
        <a:xfrm>
          <a:off x="2011680" y="3067144"/>
          <a:ext cx="8046720" cy="8650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Intermedial comparison of Chinese original with the 2009 French translation, and with Ang Lee’s 2007 film adaptation</a:t>
          </a:r>
        </a:p>
      </dsp:txBody>
      <dsp:txXfrm>
        <a:off x="2037018" y="3092482"/>
        <a:ext cx="6759821" cy="814416"/>
      </dsp:txXfrm>
    </dsp:sp>
    <dsp:sp modelId="{4F0848EA-1A65-BB48-9ACE-8B168D30A2CD}">
      <dsp:nvSpPr>
        <dsp:cNvPr id="0" name=""/>
        <dsp:cNvSpPr/>
      </dsp:nvSpPr>
      <dsp:spPr>
        <a:xfrm>
          <a:off x="7484410" y="662581"/>
          <a:ext cx="562309" cy="5623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noProof="0" dirty="0"/>
        </a:p>
      </dsp:txBody>
      <dsp:txXfrm>
        <a:off x="7610930" y="662581"/>
        <a:ext cx="309269" cy="423138"/>
      </dsp:txXfrm>
    </dsp:sp>
    <dsp:sp modelId="{96D62F44-DB4E-AD47-BA6C-86E64A0FD4A5}">
      <dsp:nvSpPr>
        <dsp:cNvPr id="0" name=""/>
        <dsp:cNvSpPr/>
      </dsp:nvSpPr>
      <dsp:spPr>
        <a:xfrm>
          <a:off x="8158322" y="1684963"/>
          <a:ext cx="562309" cy="5623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noProof="0" dirty="0"/>
        </a:p>
      </dsp:txBody>
      <dsp:txXfrm>
        <a:off x="8284842" y="1684963"/>
        <a:ext cx="309269" cy="423138"/>
      </dsp:txXfrm>
    </dsp:sp>
    <dsp:sp modelId="{AF66EC74-DFFB-1448-9104-B38B7DA1D209}">
      <dsp:nvSpPr>
        <dsp:cNvPr id="0" name=""/>
        <dsp:cNvSpPr/>
      </dsp:nvSpPr>
      <dsp:spPr>
        <a:xfrm>
          <a:off x="8822177" y="2707345"/>
          <a:ext cx="562309" cy="5623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noProof="0" dirty="0"/>
        </a:p>
      </dsp:txBody>
      <dsp:txXfrm>
        <a:off x="8948697" y="2707345"/>
        <a:ext cx="309269" cy="423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25E22-A6AE-4B43-A6F2-64E0A91A93AA}">
      <dsp:nvSpPr>
        <dsp:cNvPr id="0" name=""/>
        <dsp:cNvSpPr/>
      </dsp:nvSpPr>
      <dsp:spPr>
        <a:xfrm>
          <a:off x="0" y="55508"/>
          <a:ext cx="10058399" cy="1291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noProof="0" dirty="0"/>
            <a:t>Critics of Zhang Ailing (Zhang </a:t>
          </a:r>
          <a:r>
            <a:rPr lang="en-GB" sz="2300" kern="1200" noProof="0" dirty="0" err="1"/>
            <a:t>Yinde</a:t>
          </a:r>
          <a:r>
            <a:rPr lang="en-GB" sz="2300" kern="1200" noProof="0" dirty="0"/>
            <a:t>, Lee Ou-fan, Kam Louie, etc.) emphasize the importance of physical and psychological </a:t>
          </a:r>
          <a:r>
            <a:rPr lang="en-GB" sz="2300" b="1" kern="1200" noProof="0" dirty="0"/>
            <a:t>descriptions</a:t>
          </a:r>
          <a:r>
            <a:rPr lang="en-GB" sz="2300" kern="1200" noProof="0" dirty="0"/>
            <a:t> of the characters, namely: </a:t>
          </a:r>
        </a:p>
      </dsp:txBody>
      <dsp:txXfrm>
        <a:off x="63055" y="118563"/>
        <a:ext cx="9932289" cy="1165570"/>
      </dsp:txXfrm>
    </dsp:sp>
    <dsp:sp modelId="{EED27862-6C78-B44C-8F06-C10F3D411E08}">
      <dsp:nvSpPr>
        <dsp:cNvPr id="0" name=""/>
        <dsp:cNvSpPr/>
      </dsp:nvSpPr>
      <dsp:spPr>
        <a:xfrm>
          <a:off x="0" y="1347188"/>
          <a:ext cx="10058399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35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noProof="0" dirty="0"/>
            <a:t>through their </a:t>
          </a:r>
          <a:r>
            <a:rPr lang="en-GB" sz="1800" b="1" kern="1200" noProof="0" dirty="0">
              <a:solidFill>
                <a:srgbClr val="00B050"/>
              </a:solidFill>
            </a:rPr>
            <a:t>(family) status</a:t>
          </a:r>
          <a:r>
            <a:rPr lang="en-GB" sz="1800" b="1" kern="1200" noProof="0" dirty="0"/>
            <a:t>;</a:t>
          </a:r>
          <a:r>
            <a:rPr lang="en-GB" sz="1800" kern="1200" noProof="0" dirty="0"/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noProof="0" dirty="0"/>
            <a:t>through their </a:t>
          </a:r>
          <a:r>
            <a:rPr lang="en-GB" sz="1800" b="1" kern="1200" noProof="0" dirty="0">
              <a:solidFill>
                <a:srgbClr val="00B0F0"/>
              </a:solidFill>
            </a:rPr>
            <a:t>bodies</a:t>
          </a:r>
          <a:r>
            <a:rPr lang="en-GB" sz="1800" b="1" kern="1200" noProof="0" dirty="0"/>
            <a:t>;</a:t>
          </a:r>
          <a:endParaRPr lang="en-GB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noProof="0" dirty="0"/>
            <a:t>through their </a:t>
          </a:r>
          <a:r>
            <a:rPr lang="en-GB" sz="1800" b="1" kern="1200" noProof="0" dirty="0">
              <a:solidFill>
                <a:srgbClr val="7030A0"/>
              </a:solidFill>
            </a:rPr>
            <a:t>garments</a:t>
          </a:r>
          <a:r>
            <a:rPr lang="en-GB" sz="1800" kern="1200" noProof="0" dirty="0"/>
            <a:t> (including with </a:t>
          </a:r>
          <a:r>
            <a:rPr lang="en-GB" sz="1800" b="1" kern="1200" noProof="0" dirty="0">
              <a:solidFill>
                <a:srgbClr val="7030A0"/>
              </a:solidFill>
            </a:rPr>
            <a:t>colours</a:t>
          </a:r>
          <a:r>
            <a:rPr lang="en-GB" sz="1800" kern="1200" noProof="0" dirty="0"/>
            <a:t>);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noProof="0" dirty="0"/>
            <a:t>through the </a:t>
          </a:r>
          <a:r>
            <a:rPr lang="en-GB" sz="1800" b="1" kern="1200" noProof="0" dirty="0">
              <a:solidFill>
                <a:srgbClr val="FFFF00"/>
              </a:solidFill>
            </a:rPr>
            <a:t>environment</a:t>
          </a:r>
          <a:r>
            <a:rPr lang="en-GB" sz="1800" kern="1200" noProof="0" dirty="0"/>
            <a:t>.</a:t>
          </a:r>
        </a:p>
      </dsp:txBody>
      <dsp:txXfrm>
        <a:off x="0" y="1347188"/>
        <a:ext cx="10058399" cy="1237860"/>
      </dsp:txXfrm>
    </dsp:sp>
    <dsp:sp modelId="{5418862B-FF6C-F041-A8F1-25BE7A00936C}">
      <dsp:nvSpPr>
        <dsp:cNvPr id="0" name=""/>
        <dsp:cNvSpPr/>
      </dsp:nvSpPr>
      <dsp:spPr>
        <a:xfrm>
          <a:off x="0" y="2585048"/>
          <a:ext cx="10058399" cy="1291680"/>
        </a:xfrm>
        <a:prstGeom prst="roundRect">
          <a:avLst/>
        </a:prstGeom>
        <a:solidFill>
          <a:schemeClr val="accent2">
            <a:hueOff val="-5738671"/>
            <a:satOff val="5077"/>
            <a:lumOff val="9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noProof="0" dirty="0"/>
            <a:t>Frequency list in Zhang corpus + Keyword list compared to Republican literature corpus </a:t>
          </a:r>
        </a:p>
      </dsp:txBody>
      <dsp:txXfrm>
        <a:off x="63055" y="2648103"/>
        <a:ext cx="9932289" cy="11655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6EC1D-52F1-3A43-A0BE-16D2C6E3CF21}">
      <dsp:nvSpPr>
        <dsp:cNvPr id="0" name=""/>
        <dsp:cNvSpPr/>
      </dsp:nvSpPr>
      <dsp:spPr>
        <a:xfrm>
          <a:off x="1664512" y="1830298"/>
          <a:ext cx="616987" cy="1660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8493" y="0"/>
              </a:lnTo>
              <a:lnTo>
                <a:pt x="308493" y="1660567"/>
              </a:lnTo>
              <a:lnTo>
                <a:pt x="616987" y="16605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noProof="0" dirty="0"/>
        </a:p>
      </dsp:txBody>
      <dsp:txXfrm>
        <a:off x="1928719" y="2616295"/>
        <a:ext cx="88574" cy="88574"/>
      </dsp:txXfrm>
    </dsp:sp>
    <dsp:sp modelId="{2A5F4814-1C81-8342-927F-1B92276AFAE7}">
      <dsp:nvSpPr>
        <dsp:cNvPr id="0" name=""/>
        <dsp:cNvSpPr/>
      </dsp:nvSpPr>
      <dsp:spPr>
        <a:xfrm>
          <a:off x="1664512" y="1830298"/>
          <a:ext cx="616987" cy="643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8493" y="0"/>
              </a:lnTo>
              <a:lnTo>
                <a:pt x="308493" y="643963"/>
              </a:lnTo>
              <a:lnTo>
                <a:pt x="616987" y="6439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950710" y="2129984"/>
        <a:ext cx="44591" cy="44591"/>
      </dsp:txXfrm>
    </dsp:sp>
    <dsp:sp modelId="{346C3B3D-884B-5240-A10B-0AA4E2EC2DE5}">
      <dsp:nvSpPr>
        <dsp:cNvPr id="0" name=""/>
        <dsp:cNvSpPr/>
      </dsp:nvSpPr>
      <dsp:spPr>
        <a:xfrm>
          <a:off x="1664512" y="1457657"/>
          <a:ext cx="616987" cy="372641"/>
        </a:xfrm>
        <a:custGeom>
          <a:avLst/>
          <a:gdLst/>
          <a:ahLst/>
          <a:cxnLst/>
          <a:rect l="0" t="0" r="0" b="0"/>
          <a:pathLst>
            <a:path>
              <a:moveTo>
                <a:pt x="0" y="372641"/>
              </a:moveTo>
              <a:lnTo>
                <a:pt x="308493" y="372641"/>
              </a:lnTo>
              <a:lnTo>
                <a:pt x="308493" y="0"/>
              </a:lnTo>
              <a:lnTo>
                <a:pt x="61698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954986" y="1625958"/>
        <a:ext cx="36039" cy="36039"/>
      </dsp:txXfrm>
    </dsp:sp>
    <dsp:sp modelId="{38329065-789A-954F-98B4-3B7AA8FED608}">
      <dsp:nvSpPr>
        <dsp:cNvPr id="0" name=""/>
        <dsp:cNvSpPr/>
      </dsp:nvSpPr>
      <dsp:spPr>
        <a:xfrm>
          <a:off x="1664512" y="441053"/>
          <a:ext cx="616987" cy="1389245"/>
        </a:xfrm>
        <a:custGeom>
          <a:avLst/>
          <a:gdLst/>
          <a:ahLst/>
          <a:cxnLst/>
          <a:rect l="0" t="0" r="0" b="0"/>
          <a:pathLst>
            <a:path>
              <a:moveTo>
                <a:pt x="0" y="1389245"/>
              </a:moveTo>
              <a:lnTo>
                <a:pt x="308493" y="1389245"/>
              </a:lnTo>
              <a:lnTo>
                <a:pt x="308493" y="0"/>
              </a:lnTo>
              <a:lnTo>
                <a:pt x="61698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935004" y="1097673"/>
        <a:ext cx="76004" cy="76004"/>
      </dsp:txXfrm>
    </dsp:sp>
    <dsp:sp modelId="{AA5BCFDB-66B9-9744-8F62-BFB278EC0CCE}">
      <dsp:nvSpPr>
        <dsp:cNvPr id="0" name=""/>
        <dsp:cNvSpPr/>
      </dsp:nvSpPr>
      <dsp:spPr>
        <a:xfrm>
          <a:off x="-257732" y="1061977"/>
          <a:ext cx="2307848" cy="153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The results of our statistical analysis only partially align with the conclusions drawn by literary critics. </a:t>
          </a:r>
        </a:p>
      </dsp:txBody>
      <dsp:txXfrm>
        <a:off x="-257732" y="1061977"/>
        <a:ext cx="2307848" cy="1536642"/>
      </dsp:txXfrm>
    </dsp:sp>
    <dsp:sp modelId="{534BD652-DAAA-6B4A-9817-73C61F0BC2E0}">
      <dsp:nvSpPr>
        <dsp:cNvPr id="0" name=""/>
        <dsp:cNvSpPr/>
      </dsp:nvSpPr>
      <dsp:spPr>
        <a:xfrm>
          <a:off x="2281500" y="25951"/>
          <a:ext cx="7776899" cy="830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Undeniably, </a:t>
          </a:r>
          <a:r>
            <a:rPr lang="en-GB" sz="1600" b="1" u="sng" kern="1200" noProof="0" dirty="0"/>
            <a:t>women</a:t>
          </a:r>
          <a:r>
            <a:rPr lang="en-GB" sz="1600" kern="1200" noProof="0" dirty="0"/>
            <a:t> play a dominant role in Chang’s narratives, </a:t>
          </a:r>
          <a:r>
            <a:rPr lang="en-GB" sz="1600" b="1" i="1" kern="1200" noProof="0" dirty="0"/>
            <a:t>even if their attires do not stand out</a:t>
          </a:r>
          <a:r>
            <a:rPr lang="en-GB" sz="1600" kern="1200" noProof="0" dirty="0"/>
            <a:t>, notwithstanding their assumed metaphorical and narratological primacy. </a:t>
          </a:r>
        </a:p>
      </dsp:txBody>
      <dsp:txXfrm>
        <a:off x="2281500" y="25951"/>
        <a:ext cx="7776899" cy="830202"/>
      </dsp:txXfrm>
    </dsp:sp>
    <dsp:sp modelId="{426AD44E-306C-9047-8E07-B34827CD7F95}">
      <dsp:nvSpPr>
        <dsp:cNvPr id="0" name=""/>
        <dsp:cNvSpPr/>
      </dsp:nvSpPr>
      <dsp:spPr>
        <a:xfrm>
          <a:off x="2281500" y="1042556"/>
          <a:ext cx="7776899" cy="830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u="sng" kern="1200" noProof="0" dirty="0"/>
            <a:t>Descriptions</a:t>
          </a:r>
          <a:r>
            <a:rPr lang="en-GB" sz="1600" kern="1200" noProof="0" dirty="0"/>
            <a:t> appear to be more significant in Chang’s fiction than in the prose of other modern Chinese writers, despite the use of a relatively limited number of adjectives (especially </a:t>
          </a:r>
          <a:r>
            <a:rPr lang="en-GB" sz="1600" b="1" i="1" kern="1200" noProof="0" dirty="0"/>
            <a:t>colours</a:t>
          </a:r>
          <a:r>
            <a:rPr lang="en-GB" sz="1600" b="0" i="0" kern="1200" noProof="0" dirty="0"/>
            <a:t>)</a:t>
          </a:r>
          <a:r>
            <a:rPr lang="en-GB" sz="1600" kern="1200" noProof="0" dirty="0"/>
            <a:t>. </a:t>
          </a:r>
        </a:p>
      </dsp:txBody>
      <dsp:txXfrm>
        <a:off x="2281500" y="1042556"/>
        <a:ext cx="7776899" cy="830202"/>
      </dsp:txXfrm>
    </dsp:sp>
    <dsp:sp modelId="{D8299A3A-9471-1C42-A1FB-B78BDBE50598}">
      <dsp:nvSpPr>
        <dsp:cNvPr id="0" name=""/>
        <dsp:cNvSpPr/>
      </dsp:nvSpPr>
      <dsp:spPr>
        <a:xfrm>
          <a:off x="2281500" y="2059160"/>
          <a:ext cx="7776899" cy="830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Furthermore, the focus on the </a:t>
          </a:r>
          <a:r>
            <a:rPr lang="en-GB" sz="1600" b="1" u="sng" kern="1200" noProof="0" dirty="0"/>
            <a:t>intimacy</a:t>
          </a:r>
          <a:r>
            <a:rPr lang="en-GB" sz="1600" kern="1200" noProof="0" dirty="0"/>
            <a:t> of the characters is supported by the prevalence of </a:t>
          </a:r>
          <a:r>
            <a:rPr lang="en-GB" sz="1600" b="1" i="1" kern="1200" noProof="0" dirty="0"/>
            <a:t>affection verbs</a:t>
          </a:r>
          <a:r>
            <a:rPr lang="en-GB" sz="1600" kern="1200" noProof="0" dirty="0"/>
            <a:t>, </a:t>
          </a:r>
          <a:r>
            <a:rPr lang="en-GB" sz="1600" b="1" i="1" kern="1200" noProof="0" dirty="0"/>
            <a:t>family nouns</a:t>
          </a:r>
          <a:r>
            <a:rPr lang="en-GB" sz="1600" kern="1200" noProof="0" dirty="0"/>
            <a:t>, and terms referring to </a:t>
          </a:r>
          <a:r>
            <a:rPr lang="en-GB" sz="1600" b="1" i="1" kern="1200" noProof="0" dirty="0"/>
            <a:t>body parts</a:t>
          </a:r>
          <a:r>
            <a:rPr lang="en-GB" sz="1600" kern="1200" noProof="0" dirty="0"/>
            <a:t>. </a:t>
          </a:r>
        </a:p>
      </dsp:txBody>
      <dsp:txXfrm>
        <a:off x="2281500" y="2059160"/>
        <a:ext cx="7776899" cy="830202"/>
      </dsp:txXfrm>
    </dsp:sp>
    <dsp:sp modelId="{3B8CC806-A621-5F48-BEC3-DF804DCE25C0}">
      <dsp:nvSpPr>
        <dsp:cNvPr id="0" name=""/>
        <dsp:cNvSpPr/>
      </dsp:nvSpPr>
      <dsp:spPr>
        <a:xfrm>
          <a:off x="2281500" y="3075765"/>
          <a:ext cx="7776899" cy="830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/>
            <a:t>However, there is a notable dearth of allusions to </a:t>
          </a:r>
          <a:r>
            <a:rPr lang="en-GB" sz="1600" b="1" i="1" kern="1200" noProof="0" dirty="0"/>
            <a:t>dwellings</a:t>
          </a:r>
          <a:r>
            <a:rPr lang="en-GB" sz="1600" kern="1200" noProof="0" dirty="0"/>
            <a:t> in the most common words.</a:t>
          </a:r>
        </a:p>
      </dsp:txBody>
      <dsp:txXfrm>
        <a:off x="2281500" y="3075765"/>
        <a:ext cx="7776899" cy="830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BFE99-363A-0346-9BA2-2E523AB020D9}" type="datetimeFigureOut">
              <a:rPr lang="fr-FR" smtClean="0"/>
              <a:t>06/09/2025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410B5-3406-D845-893E-5EE540A73F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65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BBE9A-2B0D-009D-3164-62D9A84FE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A793DF-5CFF-5E99-E928-FB89F270B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93C2B7-AE76-E7BA-42B7-B1DEBCC0D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0" dirty="0"/>
              <a:t>« Lust, Caution » =&gt; </a:t>
            </a:r>
            <a:r>
              <a:rPr lang="fr-FR" i="0" dirty="0" err="1"/>
              <a:t>began</a:t>
            </a:r>
            <a:r>
              <a:rPr lang="fr-FR" i="0" dirty="0"/>
              <a:t> </a:t>
            </a:r>
            <a:r>
              <a:rPr lang="fr-FR" i="0" dirty="0" err="1"/>
              <a:t>writing</a:t>
            </a:r>
            <a:r>
              <a:rPr lang="fr-FR" i="0" dirty="0"/>
              <a:t> in the 1950s, story set </a:t>
            </a:r>
            <a:r>
              <a:rPr lang="fr-FR" i="0" dirty="0" err="1"/>
              <a:t>during</a:t>
            </a:r>
            <a:r>
              <a:rPr lang="fr-FR" i="0" dirty="0"/>
              <a:t> the </a:t>
            </a:r>
            <a:r>
              <a:rPr lang="fr-FR" i="0" dirty="0" err="1"/>
              <a:t>war</a:t>
            </a:r>
            <a:r>
              <a:rPr lang="fr-FR" i="0" dirty="0"/>
              <a:t>, and made Zhang </a:t>
            </a:r>
            <a:r>
              <a:rPr lang="fr-FR" i="0" dirty="0" err="1"/>
              <a:t>popular</a:t>
            </a:r>
            <a:r>
              <a:rPr lang="fr-FR" i="0" dirty="0"/>
              <a:t> </a:t>
            </a:r>
            <a:r>
              <a:rPr lang="fr-FR" i="0" dirty="0" err="1"/>
              <a:t>again</a:t>
            </a:r>
            <a:r>
              <a:rPr lang="fr-FR" i="0" dirty="0"/>
              <a:t> </a:t>
            </a:r>
            <a:r>
              <a:rPr lang="fr-FR" i="0" dirty="0" err="1"/>
              <a:t>thanks</a:t>
            </a:r>
            <a:r>
              <a:rPr lang="fr-FR" i="0" dirty="0"/>
              <a:t> to Ang </a:t>
            </a:r>
            <a:r>
              <a:rPr lang="fr-FR" i="0" dirty="0" err="1"/>
              <a:t>Lee’s</a:t>
            </a:r>
            <a:r>
              <a:rPr lang="fr-FR" i="0" dirty="0"/>
              <a:t> </a:t>
            </a:r>
            <a:r>
              <a:rPr lang="fr-FR" i="0" dirty="0" err="1"/>
              <a:t>movie</a:t>
            </a:r>
            <a:endParaRPr lang="fr-FR" i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35824D-24DF-7D28-8010-F12CA12A6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410B5-3406-D845-893E-5EE540A73FD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36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410B5-3406-D845-893E-5EE540A73FD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98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410B5-3406-D845-893E-5EE540A73FD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61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12715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2449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080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34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7365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9947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0584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437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781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sz="1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046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736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842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9F2BBB-BAEF-A45E-D982-C4426279A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en-US" sz="3200" noProof="1"/>
              <a:t>How Can “Lust” Circulate across Cultures and Media? </a:t>
            </a:r>
            <a:br>
              <a:rPr lang="en-US" sz="3200" noProof="1"/>
            </a:br>
            <a:r>
              <a:rPr lang="en-US" sz="3200" noProof="1"/>
              <a:t>A Transmedial Study of Eileen Chang’s</a:t>
            </a:r>
            <a:r>
              <a:rPr lang="en-US" sz="3200" i="1" noProof="1"/>
              <a:t> Lust.Caution</a:t>
            </a:r>
            <a:r>
              <a:rPr lang="en-US" sz="3200" noProof="1"/>
              <a:t> French Interlingual Translation and Film Adaptation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D9DB53-D1D7-0441-D795-6E6B1D79E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noProof="1"/>
              <a:t>Kevin Henry &amp; Manon Hayette</a:t>
            </a:r>
          </a:p>
          <a:p>
            <a:pPr algn="l"/>
            <a:r>
              <a:rPr lang="en-US" noProof="1"/>
              <a:t>University of Mons, Belgium</a:t>
            </a:r>
          </a:p>
        </p:txBody>
      </p:sp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E516C30-158A-C246-D453-BF0D5024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811" y="4623850"/>
            <a:ext cx="1485900" cy="622300"/>
          </a:xfrm>
          <a:prstGeom prst="rect">
            <a:avLst/>
          </a:prstGeom>
        </p:spPr>
      </p:pic>
      <p:pic>
        <p:nvPicPr>
          <p:cNvPr id="5" name="Image 4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8AD9D181-2D44-6BF3-E66D-9E907BE9F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090" y="4682062"/>
            <a:ext cx="1485900" cy="5312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CA1E50-62BC-218D-CC1D-F4934BCE3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623850"/>
            <a:ext cx="1016000" cy="6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8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2DFC2-9834-619C-CE91-C19508A4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SketchEngine</a:t>
            </a:r>
            <a:r>
              <a:rPr lang="en-GB" noProof="0" dirty="0"/>
              <a:t>: results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4D5E9AA5-222C-5322-FC73-554ADB9DE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323995"/>
              </p:ext>
            </p:extLst>
          </p:nvPr>
        </p:nvGraphicFramePr>
        <p:xfrm>
          <a:off x="1066800" y="2103120"/>
          <a:ext cx="1005840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937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64FF9CC-EB5C-C520-CED9-65F2817E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Analysis of excerpts</a:t>
            </a:r>
          </a:p>
        </p:txBody>
      </p:sp>
      <p:pic>
        <p:nvPicPr>
          <p:cNvPr id="7" name="Picture 2" descr="Lust, Caution (2007)">
            <a:extLst>
              <a:ext uri="{FF2B5EF4-FFF2-40B4-BE49-F238E27FC236}">
                <a16:creationId xmlns:a16="http://schemas.microsoft.com/office/drawing/2014/main" id="{EC6EF73B-ADC3-A3C3-B613-C49CAEC973D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3108" b="-2"/>
          <a:stretch>
            <a:fillRect/>
          </a:stretch>
        </p:blipFill>
        <p:spPr bwMode="auto">
          <a:xfrm>
            <a:off x="754839" y="2219553"/>
            <a:ext cx="2417571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mazon.fr - Lust Caution - Chang, Eileen, Péchenart, Emmanuelle - Livres">
            <a:extLst>
              <a:ext uri="{FF2B5EF4-FFF2-40B4-BE49-F238E27FC236}">
                <a16:creationId xmlns:a16="http://schemas.microsoft.com/office/drawing/2014/main" id="{B0A994A2-F787-1233-60A4-1101ACDE0B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532" y="2219553"/>
            <a:ext cx="2316317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ng Lee wins best director Oscar for 'Life of Pi' | SunOnline International">
            <a:extLst>
              <a:ext uri="{FF2B5EF4-FFF2-40B4-BE49-F238E27FC236}">
                <a16:creationId xmlns:a16="http://schemas.microsoft.com/office/drawing/2014/main" id="{74B3CEE3-B5E8-F1CA-8F3B-CDC2258F9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" b="27335"/>
          <a:stretch>
            <a:fillRect/>
          </a:stretch>
        </p:blipFill>
        <p:spPr bwMode="auto">
          <a:xfrm>
            <a:off x="3405960" y="2823402"/>
            <a:ext cx="2690040" cy="226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Une image contenant personne, habits, Visage humain, plein air&#10;&#10;Le contenu généré par l’IA peut être incorrect.">
            <a:extLst>
              <a:ext uri="{FF2B5EF4-FFF2-40B4-BE49-F238E27FC236}">
                <a16:creationId xmlns:a16="http://schemas.microsoft.com/office/drawing/2014/main" id="{DCBF33A1-0A07-B33A-C4CA-A9F30002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3" b="-2"/>
          <a:stretch>
            <a:fillRect/>
          </a:stretch>
        </p:blipFill>
        <p:spPr bwMode="auto">
          <a:xfrm>
            <a:off x="8990211" y="2823402"/>
            <a:ext cx="2691859" cy="226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A1E76-2DFD-4991-6DEC-B044AF92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Analysis of excerpts in </a:t>
            </a:r>
            <a:r>
              <a:rPr lang="en-GB" i="1" noProof="0" dirty="0" err="1"/>
              <a:t>Lust.Caution</a:t>
            </a:r>
            <a:endParaRPr lang="en-GB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86057-39D6-2CC6-FFAD-7282EDB5C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noProof="0" dirty="0"/>
              <a:t>Excerpt 1</a:t>
            </a:r>
            <a:r>
              <a:rPr lang="en-GB" noProof="0" dirty="0"/>
              <a:t>: incipit =&gt; </a:t>
            </a:r>
            <a:r>
              <a:rPr lang="en-GB" dirty="0"/>
              <a:t>set up in an intimate locale, description of the female main character, focus on the woman’s body</a:t>
            </a:r>
            <a:endParaRPr lang="en-GB" noProof="0" dirty="0"/>
          </a:p>
          <a:p>
            <a:r>
              <a:rPr lang="en-GB" u="sng" noProof="0" dirty="0"/>
              <a:t>Excerpt 2</a:t>
            </a:r>
            <a:r>
              <a:rPr lang="en-GB" noProof="0" dirty="0"/>
              <a:t>: sole clear illustration of “sexual tension” in the novel</a:t>
            </a:r>
          </a:p>
          <a:p>
            <a:r>
              <a:rPr lang="en-GB" u="sng" dirty="0"/>
              <a:t>Excerpt 3</a:t>
            </a:r>
            <a:r>
              <a:rPr lang="en-GB" dirty="0"/>
              <a:t>: end of the novel, after the death of the female main character =&gt; male gaze of the main antagonist, reducing and degrading the woman</a:t>
            </a:r>
            <a:endParaRPr lang="en-GB" u="sng" noProof="0" dirty="0"/>
          </a:p>
        </p:txBody>
      </p:sp>
    </p:spTree>
    <p:extLst>
      <p:ext uri="{BB962C8B-B14F-4D97-AF65-F5344CB8AC3E}">
        <p14:creationId xmlns:p14="http://schemas.microsoft.com/office/powerpoint/2010/main" val="115169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F4B516-F3F3-0B7C-CBAA-9A64BA384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22" y="624016"/>
            <a:ext cx="10985156" cy="5609968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麻将桌上白天也开着强光灯，洗牌的时候一只只钻戒光芒四射。白桌布四角缚在桌腿上，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绷紧了越发一片雪白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，白得耀眼。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酷烈的光与影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更托出佳芝的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胸前丘壑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，一张脸也经得起无情的当头照射。稍嫌尖窄的额，发脚也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参差不齐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，不知道怎么倒给那秀丽的六角脸更添了几分秀气。脸上淡妆，只有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两片精工雕琢的薄嘴唇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涂得亮汪汪的，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娇红欲滴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云鬓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蓬松往上扫，后发齐肩，光着手臂，电蓝水渍纹缎齐膝旗袍，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小圆角衣领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只半寸高，像洋服一样。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领口一只别针，与碎钻镶蓝宝石的“纽扣”耳环成套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en-GB" sz="2000" noProof="0" dirty="0"/>
              <a:t>（</a:t>
            </a:r>
            <a:r>
              <a:rPr lang="en-GB" sz="2000" noProof="0" dirty="0" err="1"/>
              <a:t>张爱玲</a:t>
            </a:r>
            <a:r>
              <a:rPr lang="en-GB" sz="2000" noProof="0" dirty="0"/>
              <a:t> 2019, p. 239）</a:t>
            </a:r>
          </a:p>
          <a:p>
            <a:pPr marL="0" indent="0">
              <a:buNone/>
            </a:pPr>
            <a:r>
              <a:rPr lang="en-GB" noProof="0" dirty="0"/>
              <a:t>Des </a:t>
            </a:r>
            <a:r>
              <a:rPr lang="en-GB" noProof="0" dirty="0" err="1"/>
              <a:t>lampes</a:t>
            </a:r>
            <a:r>
              <a:rPr lang="en-GB" noProof="0" dirty="0"/>
              <a:t> </a:t>
            </a:r>
            <a:r>
              <a:rPr lang="en-GB" noProof="0" dirty="0" err="1"/>
              <a:t>puissantes</a:t>
            </a:r>
            <a:r>
              <a:rPr lang="en-GB" noProof="0" dirty="0"/>
              <a:t> </a:t>
            </a:r>
            <a:r>
              <a:rPr lang="en-GB" noProof="0" dirty="0" err="1"/>
              <a:t>éclairaient</a:t>
            </a:r>
            <a:r>
              <a:rPr lang="en-GB" noProof="0" dirty="0"/>
              <a:t> </a:t>
            </a:r>
            <a:r>
              <a:rPr lang="en-GB" noProof="0" dirty="0" err="1"/>
              <a:t>même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plein jour la table de jeu ; </a:t>
            </a:r>
            <a:r>
              <a:rPr lang="en-GB" noProof="0" dirty="0">
                <a:highlight>
                  <a:srgbClr val="FF0000"/>
                </a:highlight>
              </a:rPr>
              <a:t>sur les mains</a:t>
            </a:r>
            <a:r>
              <a:rPr lang="en-GB" noProof="0" dirty="0"/>
              <a:t> qui </a:t>
            </a:r>
            <a:r>
              <a:rPr lang="en-GB" noProof="0" dirty="0" err="1"/>
              <a:t>mélangeaient</a:t>
            </a:r>
            <a:r>
              <a:rPr lang="en-GB" noProof="0" dirty="0"/>
              <a:t> les </a:t>
            </a:r>
            <a:r>
              <a:rPr lang="en-GB" noProof="0" dirty="0" err="1"/>
              <a:t>tuiles</a:t>
            </a:r>
            <a:r>
              <a:rPr lang="en-GB" noProof="0" dirty="0"/>
              <a:t> de mah-jong, les </a:t>
            </a:r>
            <a:r>
              <a:rPr lang="en-GB" noProof="0" dirty="0" err="1"/>
              <a:t>bagues</a:t>
            </a:r>
            <a:r>
              <a:rPr lang="en-GB" noProof="0" dirty="0"/>
              <a:t> </a:t>
            </a:r>
            <a:r>
              <a:rPr lang="en-GB" noProof="0" dirty="0" err="1"/>
              <a:t>jetaient</a:t>
            </a:r>
            <a:r>
              <a:rPr lang="en-GB" noProof="0" dirty="0"/>
              <a:t> </a:t>
            </a:r>
            <a:r>
              <a:rPr lang="en-GB" noProof="0" dirty="0" err="1"/>
              <a:t>tous</a:t>
            </a:r>
            <a:r>
              <a:rPr lang="en-GB" noProof="0" dirty="0"/>
              <a:t> </a:t>
            </a:r>
            <a:r>
              <a:rPr lang="en-GB" noProof="0" dirty="0" err="1"/>
              <a:t>leurs</a:t>
            </a:r>
            <a:r>
              <a:rPr lang="en-GB" noProof="0" dirty="0"/>
              <a:t> </a:t>
            </a:r>
            <a:r>
              <a:rPr lang="en-GB" noProof="0" dirty="0" err="1"/>
              <a:t>feux</a:t>
            </a:r>
            <a:r>
              <a:rPr lang="en-GB" noProof="0" dirty="0"/>
              <a:t>. La nappe d’un </a:t>
            </a:r>
            <a:r>
              <a:rPr lang="en-GB" noProof="0" dirty="0" err="1"/>
              <a:t>blanc</a:t>
            </a:r>
            <a:r>
              <a:rPr lang="en-GB" noProof="0" dirty="0"/>
              <a:t> </a:t>
            </a:r>
            <a:r>
              <a:rPr lang="en-GB" noProof="0" dirty="0" err="1"/>
              <a:t>immaculé</a:t>
            </a:r>
            <a:r>
              <a:rPr lang="en-GB" noProof="0" dirty="0"/>
              <a:t> </a:t>
            </a:r>
            <a:r>
              <a:rPr lang="en-GB" noProof="0" dirty="0" err="1"/>
              <a:t>était</a:t>
            </a:r>
            <a:r>
              <a:rPr lang="en-GB" noProof="0" dirty="0"/>
              <a:t> </a:t>
            </a:r>
            <a:r>
              <a:rPr lang="en-GB" noProof="0" dirty="0" err="1"/>
              <a:t>fixée</a:t>
            </a:r>
            <a:r>
              <a:rPr lang="en-GB" noProof="0" dirty="0"/>
              <a:t> aux quatre coins de la table, </a:t>
            </a:r>
            <a:r>
              <a:rPr lang="en-GB" noProof="0" dirty="0" err="1">
                <a:highlight>
                  <a:srgbClr val="FFFF00"/>
                </a:highlight>
              </a:rPr>
              <a:t>ajustée</a:t>
            </a:r>
            <a:r>
              <a:rPr lang="en-GB" noProof="0" dirty="0">
                <a:highlight>
                  <a:srgbClr val="FFFF00"/>
                </a:highlight>
              </a:rPr>
              <a:t> et blanche</a:t>
            </a:r>
            <a:r>
              <a:rPr lang="en-GB" noProof="0" dirty="0"/>
              <a:t> au point </a:t>
            </a:r>
            <a:r>
              <a:rPr lang="en-GB" noProof="0" dirty="0" err="1"/>
              <a:t>d’en</a:t>
            </a:r>
            <a:r>
              <a:rPr lang="en-GB" noProof="0" dirty="0"/>
              <a:t> </a:t>
            </a:r>
            <a:r>
              <a:rPr lang="en-GB" noProof="0" dirty="0" err="1"/>
              <a:t>devenir</a:t>
            </a:r>
            <a:r>
              <a:rPr lang="en-GB" noProof="0" dirty="0"/>
              <a:t> </a:t>
            </a:r>
            <a:r>
              <a:rPr lang="en-GB" noProof="0" dirty="0" err="1"/>
              <a:t>aveuglante</a:t>
            </a:r>
            <a:r>
              <a:rPr lang="en-GB" noProof="0" dirty="0"/>
              <a:t>. </a:t>
            </a:r>
            <a:r>
              <a:rPr lang="en-GB" noProof="0" dirty="0">
                <a:highlight>
                  <a:srgbClr val="FFFF00"/>
                </a:highlight>
              </a:rPr>
              <a:t>Les </a:t>
            </a:r>
            <a:r>
              <a:rPr lang="en-GB" noProof="0" dirty="0" err="1">
                <a:highlight>
                  <a:srgbClr val="FFFF00"/>
                </a:highlight>
              </a:rPr>
              <a:t>lumières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constrastées</a:t>
            </a:r>
            <a:r>
              <a:rPr lang="en-GB" noProof="0" dirty="0"/>
              <a:t> </a:t>
            </a:r>
            <a:r>
              <a:rPr lang="en-GB" noProof="0" dirty="0" err="1"/>
              <a:t>mettaient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valeur</a:t>
            </a:r>
            <a:r>
              <a:rPr lang="en-GB" noProof="0" dirty="0"/>
              <a:t> </a:t>
            </a:r>
            <a:r>
              <a:rPr lang="en-GB" noProof="0" dirty="0">
                <a:highlight>
                  <a:srgbClr val="FFFF00"/>
                </a:highlight>
              </a:rPr>
              <a:t>les </a:t>
            </a:r>
            <a:r>
              <a:rPr lang="en-GB" noProof="0" dirty="0" err="1">
                <a:highlight>
                  <a:srgbClr val="FFFF00"/>
                </a:highlight>
              </a:rPr>
              <a:t>formes</a:t>
            </a:r>
            <a:r>
              <a:rPr lang="en-GB" noProof="0" dirty="0">
                <a:highlight>
                  <a:srgbClr val="FFFF00"/>
                </a:highlight>
              </a:rPr>
              <a:t> de Chia-</a:t>
            </a:r>
            <a:r>
              <a:rPr lang="en-GB" noProof="0" dirty="0" err="1">
                <a:highlight>
                  <a:srgbClr val="FFFF00"/>
                </a:highlight>
              </a:rPr>
              <a:t>chih</a:t>
            </a:r>
            <a:r>
              <a:rPr lang="en-GB" noProof="0" dirty="0">
                <a:highlight>
                  <a:srgbClr val="FFFF00"/>
                </a:highlight>
              </a:rPr>
              <a:t>, </a:t>
            </a:r>
            <a:r>
              <a:rPr lang="en-GB" noProof="0" dirty="0" err="1">
                <a:highlight>
                  <a:srgbClr val="FFFF00"/>
                </a:highlight>
              </a:rPr>
              <a:t>ses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lignes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vertigineuses</a:t>
            </a:r>
            <a:r>
              <a:rPr lang="en-GB" noProof="0" dirty="0"/>
              <a:t>, </a:t>
            </a:r>
            <a:r>
              <a:rPr lang="en-GB" noProof="0" dirty="0" err="1"/>
              <a:t>comme</a:t>
            </a:r>
            <a:r>
              <a:rPr lang="en-GB" noProof="0" dirty="0"/>
              <a:t> son visage, </a:t>
            </a:r>
            <a:r>
              <a:rPr lang="en-GB" noProof="0" dirty="0" err="1"/>
              <a:t>souffrant</a:t>
            </a:r>
            <a:r>
              <a:rPr lang="en-GB" noProof="0" dirty="0"/>
              <a:t> sans </a:t>
            </a:r>
            <a:r>
              <a:rPr lang="en-GB" noProof="0" dirty="0" err="1"/>
              <a:t>peine</a:t>
            </a:r>
            <a:r>
              <a:rPr lang="en-GB" noProof="0" dirty="0"/>
              <a:t> </a:t>
            </a:r>
            <a:r>
              <a:rPr lang="en-GB" noProof="0" dirty="0" err="1"/>
              <a:t>l’agressivité</a:t>
            </a:r>
            <a:r>
              <a:rPr lang="en-GB" noProof="0" dirty="0"/>
              <a:t> de </a:t>
            </a:r>
            <a:r>
              <a:rPr lang="en-GB" noProof="0" dirty="0" err="1"/>
              <a:t>l’éclairage</a:t>
            </a:r>
            <a:r>
              <a:rPr lang="en-GB" noProof="0" dirty="0"/>
              <a:t> direct. Sur un front </a:t>
            </a:r>
            <a:r>
              <a:rPr lang="en-GB" noProof="0" dirty="0" err="1"/>
              <a:t>qu’on</a:t>
            </a:r>
            <a:r>
              <a:rPr lang="en-GB" noProof="0" dirty="0"/>
              <a:t> </a:t>
            </a:r>
            <a:r>
              <a:rPr lang="en-GB" noProof="0" dirty="0" err="1"/>
              <a:t>aurait</a:t>
            </a:r>
            <a:r>
              <a:rPr lang="en-GB" noProof="0" dirty="0"/>
              <a:t> </a:t>
            </a:r>
            <a:r>
              <a:rPr lang="en-GB" noProof="0" dirty="0" err="1"/>
              <a:t>pu</a:t>
            </a:r>
            <a:r>
              <a:rPr lang="en-GB" noProof="0" dirty="0"/>
              <a:t> </a:t>
            </a:r>
            <a:r>
              <a:rPr lang="en-GB" noProof="0" dirty="0" err="1"/>
              <a:t>trouver</a:t>
            </a:r>
            <a:r>
              <a:rPr lang="en-GB" noProof="0" dirty="0"/>
              <a:t> </a:t>
            </a:r>
            <a:r>
              <a:rPr lang="en-GB" noProof="0" dirty="0" err="1"/>
              <a:t>étroit</a:t>
            </a:r>
            <a:r>
              <a:rPr lang="en-GB" noProof="0" dirty="0"/>
              <a:t>, </a:t>
            </a:r>
            <a:r>
              <a:rPr lang="en-GB" noProof="0" dirty="0" err="1"/>
              <a:t>l’implantation</a:t>
            </a:r>
            <a:r>
              <a:rPr lang="en-GB" noProof="0" dirty="0"/>
              <a:t> des </a:t>
            </a:r>
            <a:r>
              <a:rPr lang="en-GB" noProof="0" dirty="0" err="1"/>
              <a:t>cheveux</a:t>
            </a:r>
            <a:r>
              <a:rPr lang="en-GB" noProof="0" dirty="0"/>
              <a:t>, </a:t>
            </a:r>
            <a:r>
              <a:rPr lang="en-GB" noProof="0" dirty="0" err="1"/>
              <a:t>pourtant</a:t>
            </a:r>
            <a:r>
              <a:rPr lang="en-GB" noProof="0" dirty="0"/>
              <a:t> </a:t>
            </a:r>
            <a:r>
              <a:rPr lang="en-GB" noProof="0" dirty="0" err="1">
                <a:highlight>
                  <a:srgbClr val="FFFF00"/>
                </a:highlight>
              </a:rPr>
              <a:t>capricieuse</a:t>
            </a:r>
            <a:r>
              <a:rPr lang="en-GB" noProof="0" dirty="0"/>
              <a:t>, </a:t>
            </a:r>
            <a:r>
              <a:rPr lang="en-GB" noProof="0" dirty="0" err="1"/>
              <a:t>ajoutait</a:t>
            </a:r>
            <a:r>
              <a:rPr lang="en-GB" noProof="0" dirty="0"/>
              <a:t> encore au </a:t>
            </a:r>
            <a:r>
              <a:rPr lang="en-GB" noProof="0" dirty="0" err="1"/>
              <a:t>charme</a:t>
            </a:r>
            <a:r>
              <a:rPr lang="en-GB" noProof="0" dirty="0"/>
              <a:t> de </a:t>
            </a:r>
            <a:r>
              <a:rPr lang="en-GB" noProof="0" dirty="0" err="1"/>
              <a:t>ce</a:t>
            </a:r>
            <a:r>
              <a:rPr lang="en-GB" noProof="0" dirty="0"/>
              <a:t> </a:t>
            </a:r>
            <a:r>
              <a:rPr lang="en-GB" noProof="0" dirty="0" err="1"/>
              <a:t>gracieux</a:t>
            </a:r>
            <a:r>
              <a:rPr lang="en-GB" noProof="0" dirty="0"/>
              <a:t> visage hexagonal. Le </a:t>
            </a:r>
            <a:r>
              <a:rPr lang="en-GB" noProof="0" dirty="0" err="1"/>
              <a:t>maquillage</a:t>
            </a:r>
            <a:r>
              <a:rPr lang="en-GB" noProof="0" dirty="0"/>
              <a:t> </a:t>
            </a:r>
            <a:r>
              <a:rPr lang="en-GB" noProof="0" dirty="0" err="1"/>
              <a:t>était</a:t>
            </a:r>
            <a:r>
              <a:rPr lang="en-GB" noProof="0" dirty="0"/>
              <a:t> </a:t>
            </a:r>
            <a:r>
              <a:rPr lang="en-GB" noProof="0" dirty="0" err="1"/>
              <a:t>léger</a:t>
            </a:r>
            <a:r>
              <a:rPr lang="en-GB" noProof="0" dirty="0"/>
              <a:t>, </a:t>
            </a:r>
            <a:r>
              <a:rPr lang="en-GB" noProof="0" dirty="0" err="1"/>
              <a:t>hormis</a:t>
            </a:r>
            <a:r>
              <a:rPr lang="en-GB" noProof="0" dirty="0"/>
              <a:t> un rouge à </a:t>
            </a:r>
            <a:r>
              <a:rPr lang="en-GB" noProof="0" dirty="0" err="1"/>
              <a:t>lèvres</a:t>
            </a:r>
            <a:r>
              <a:rPr lang="en-GB" noProof="0" dirty="0"/>
              <a:t> </a:t>
            </a:r>
            <a:r>
              <a:rPr lang="en-GB" noProof="0" dirty="0" err="1"/>
              <a:t>éblouissant</a:t>
            </a:r>
            <a:r>
              <a:rPr lang="en-GB" noProof="0" dirty="0"/>
              <a:t> </a:t>
            </a:r>
            <a:r>
              <a:rPr lang="en-GB" noProof="0" dirty="0" err="1"/>
              <a:t>dont</a:t>
            </a:r>
            <a:r>
              <a:rPr lang="en-GB" noProof="0" dirty="0"/>
              <a:t> la </a:t>
            </a:r>
            <a:r>
              <a:rPr lang="en-GB" noProof="0" dirty="0" err="1">
                <a:highlight>
                  <a:srgbClr val="FFFF00"/>
                </a:highlight>
              </a:rPr>
              <a:t>teinte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fraîche</a:t>
            </a:r>
            <a:r>
              <a:rPr lang="en-GB" noProof="0" dirty="0"/>
              <a:t> </a:t>
            </a:r>
            <a:r>
              <a:rPr lang="en-GB" noProof="0" dirty="0" err="1"/>
              <a:t>exaltait</a:t>
            </a:r>
            <a:r>
              <a:rPr lang="en-GB" noProof="0" dirty="0"/>
              <a:t> </a:t>
            </a:r>
            <a:r>
              <a:rPr lang="en-GB" noProof="0" dirty="0" err="1"/>
              <a:t>sa</a:t>
            </a:r>
            <a:r>
              <a:rPr lang="en-GB" noProof="0" dirty="0"/>
              <a:t> </a:t>
            </a:r>
            <a:r>
              <a:rPr lang="en-GB" noProof="0" dirty="0">
                <a:highlight>
                  <a:srgbClr val="FFFF00"/>
                </a:highlight>
              </a:rPr>
              <a:t>bouche mince et bien </a:t>
            </a:r>
            <a:r>
              <a:rPr lang="en-GB" noProof="0" dirty="0" err="1">
                <a:highlight>
                  <a:srgbClr val="FFFF00"/>
                </a:highlight>
              </a:rPr>
              <a:t>dessinée</a:t>
            </a:r>
            <a:r>
              <a:rPr lang="en-GB" noProof="0" dirty="0"/>
              <a:t>. La </a:t>
            </a:r>
            <a:r>
              <a:rPr lang="en-GB" noProof="0" dirty="0">
                <a:highlight>
                  <a:srgbClr val="FFFF00"/>
                </a:highlight>
              </a:rPr>
              <a:t>chevelure</a:t>
            </a:r>
            <a:r>
              <a:rPr lang="en-GB" noProof="0" dirty="0"/>
              <a:t>, </a:t>
            </a:r>
            <a:r>
              <a:rPr lang="en-GB" noProof="0" dirty="0" err="1"/>
              <a:t>bouffante</a:t>
            </a:r>
            <a:r>
              <a:rPr lang="en-GB" noProof="0" dirty="0"/>
              <a:t> et </a:t>
            </a:r>
            <a:r>
              <a:rPr lang="en-GB" noProof="0" dirty="0" err="1"/>
              <a:t>ramenée</a:t>
            </a:r>
            <a:r>
              <a:rPr lang="en-GB" noProof="0" dirty="0"/>
              <a:t> très haut sur le front, </a:t>
            </a:r>
            <a:r>
              <a:rPr lang="en-GB" noProof="0" dirty="0" err="1"/>
              <a:t>descendait</a:t>
            </a:r>
            <a:r>
              <a:rPr lang="en-GB" noProof="0" dirty="0"/>
              <a:t> </a:t>
            </a:r>
            <a:r>
              <a:rPr lang="en-GB" noProof="0" dirty="0" err="1"/>
              <a:t>jusqu’aux</a:t>
            </a:r>
            <a:r>
              <a:rPr lang="en-GB" noProof="0" dirty="0"/>
              <a:t> </a:t>
            </a:r>
            <a:r>
              <a:rPr lang="en-GB" noProof="0" dirty="0" err="1"/>
              <a:t>épaules</a:t>
            </a:r>
            <a:r>
              <a:rPr lang="en-GB" noProof="0" dirty="0"/>
              <a:t>, au-dessus des bras nus. La robe de coupe </a:t>
            </a:r>
            <a:r>
              <a:rPr lang="en-GB" noProof="0" dirty="0" err="1"/>
              <a:t>chinoise</a:t>
            </a:r>
            <a:r>
              <a:rPr lang="en-GB" noProof="0" dirty="0"/>
              <a:t>, </a:t>
            </a:r>
            <a:r>
              <a:rPr lang="en-GB" noProof="0" dirty="0" err="1"/>
              <a:t>en</a:t>
            </a:r>
            <a:r>
              <a:rPr lang="en-GB" noProof="0" dirty="0"/>
              <a:t> satin </a:t>
            </a:r>
            <a:r>
              <a:rPr lang="en-GB" noProof="0" dirty="0" err="1"/>
              <a:t>moucheté</a:t>
            </a:r>
            <a:r>
              <a:rPr lang="en-GB" noProof="0" dirty="0"/>
              <a:t> bleu </a:t>
            </a:r>
            <a:r>
              <a:rPr lang="en-GB" noProof="0" dirty="0" err="1"/>
              <a:t>électrique</a:t>
            </a:r>
            <a:r>
              <a:rPr lang="en-GB" noProof="0" dirty="0"/>
              <a:t>, </a:t>
            </a:r>
            <a:r>
              <a:rPr lang="en-GB" noProof="0" dirty="0" err="1"/>
              <a:t>s’arrêtait</a:t>
            </a:r>
            <a:r>
              <a:rPr lang="en-GB" noProof="0" dirty="0"/>
              <a:t> sous le </a:t>
            </a:r>
            <a:r>
              <a:rPr lang="en-GB" noProof="0" dirty="0" err="1"/>
              <a:t>genou</a:t>
            </a:r>
            <a:r>
              <a:rPr lang="en-GB" noProof="0" dirty="0"/>
              <a:t>, et son </a:t>
            </a:r>
            <a:r>
              <a:rPr lang="en-GB" noProof="0" dirty="0">
                <a:highlight>
                  <a:srgbClr val="FFFF00"/>
                </a:highlight>
              </a:rPr>
              <a:t>petit col droit</a:t>
            </a:r>
            <a:r>
              <a:rPr lang="en-GB" noProof="0" dirty="0"/>
              <a:t>, haut d’un demi-</a:t>
            </a:r>
            <a:r>
              <a:rPr lang="en-GB" noProof="0" dirty="0" err="1"/>
              <a:t>pouce</a:t>
            </a:r>
            <a:r>
              <a:rPr lang="en-GB" noProof="0" dirty="0"/>
              <a:t> à </a:t>
            </a:r>
            <a:r>
              <a:rPr lang="en-GB" noProof="0" dirty="0" err="1"/>
              <a:t>peine</a:t>
            </a:r>
            <a:r>
              <a:rPr lang="en-GB" noProof="0" dirty="0"/>
              <a:t>, </a:t>
            </a:r>
            <a:r>
              <a:rPr lang="en-GB" noProof="0" dirty="0" err="1"/>
              <a:t>ressemblait</a:t>
            </a:r>
            <a:r>
              <a:rPr lang="en-GB" noProof="0" dirty="0"/>
              <a:t> à </a:t>
            </a:r>
            <a:r>
              <a:rPr lang="en-GB" noProof="0" dirty="0" err="1"/>
              <a:t>celui</a:t>
            </a:r>
            <a:r>
              <a:rPr lang="en-GB" noProof="0" dirty="0"/>
              <a:t> d’un </a:t>
            </a:r>
            <a:r>
              <a:rPr lang="en-GB" noProof="0" dirty="0" err="1"/>
              <a:t>vêtement</a:t>
            </a:r>
            <a:r>
              <a:rPr lang="en-GB" noProof="0" dirty="0"/>
              <a:t> occidental. </a:t>
            </a:r>
            <a:r>
              <a:rPr lang="en-GB" noProof="0" dirty="0">
                <a:highlight>
                  <a:srgbClr val="FFFF00"/>
                </a:highlight>
              </a:rPr>
              <a:t>La </a:t>
            </a:r>
            <a:r>
              <a:rPr lang="en-GB" noProof="0" dirty="0" err="1">
                <a:highlight>
                  <a:srgbClr val="FFFF00"/>
                </a:highlight>
              </a:rPr>
              <a:t>broche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agrafée</a:t>
            </a:r>
            <a:r>
              <a:rPr lang="en-GB" noProof="0" dirty="0">
                <a:highlight>
                  <a:srgbClr val="FFFF00"/>
                </a:highlight>
              </a:rPr>
              <a:t> au col, </a:t>
            </a:r>
            <a:r>
              <a:rPr lang="en-GB" noProof="0" dirty="0" err="1">
                <a:highlight>
                  <a:srgbClr val="FFFF00"/>
                </a:highlight>
              </a:rPr>
              <a:t>assortie</a:t>
            </a:r>
            <a:r>
              <a:rPr lang="en-GB" noProof="0" dirty="0">
                <a:highlight>
                  <a:srgbClr val="FFFF00"/>
                </a:highlight>
              </a:rPr>
              <a:t> aux </a:t>
            </a:r>
            <a:r>
              <a:rPr lang="en-GB" noProof="0" dirty="0" err="1">
                <a:highlight>
                  <a:srgbClr val="FFFF00"/>
                </a:highlight>
              </a:rPr>
              <a:t>boucles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d’oreille</a:t>
            </a:r>
            <a:r>
              <a:rPr lang="en-GB" noProof="0" dirty="0">
                <a:highlight>
                  <a:srgbClr val="FFFF00"/>
                </a:highlight>
              </a:rPr>
              <a:t> boules, </a:t>
            </a:r>
            <a:r>
              <a:rPr lang="en-GB" noProof="0" dirty="0" err="1">
                <a:highlight>
                  <a:srgbClr val="FFFF00"/>
                </a:highlight>
              </a:rPr>
              <a:t>était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sertie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d’éclats</a:t>
            </a:r>
            <a:r>
              <a:rPr lang="en-GB" noProof="0" dirty="0">
                <a:highlight>
                  <a:srgbClr val="FFFF00"/>
                </a:highlight>
              </a:rPr>
              <a:t> de </a:t>
            </a:r>
            <a:r>
              <a:rPr lang="en-GB" noProof="0" dirty="0" err="1">
                <a:highlight>
                  <a:srgbClr val="FFFF00"/>
                </a:highlight>
              </a:rPr>
              <a:t>saphir</a:t>
            </a:r>
            <a:r>
              <a:rPr lang="en-GB" noProof="0" dirty="0"/>
              <a:t>.</a:t>
            </a:r>
            <a:endParaRPr lang="en-GB" dirty="0"/>
          </a:p>
          <a:p>
            <a:pPr marL="0" indent="0">
              <a:buNone/>
            </a:pPr>
            <a:r>
              <a:rPr lang="en-GB" sz="1600" noProof="0" dirty="0"/>
              <a:t>(Zhang 2009, p. 127-128 =&gt; </a:t>
            </a:r>
            <a:r>
              <a:rPr lang="en-GB" sz="1600" noProof="0" dirty="0" err="1"/>
              <a:t>Péchenart’s</a:t>
            </a:r>
            <a:r>
              <a:rPr lang="en-GB" sz="1600" noProof="0" dirty="0"/>
              <a:t> official translation)</a:t>
            </a:r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203167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GB" noProof="0" dirty="0"/>
          </a:p>
        </p:txBody>
      </p:sp>
      <p:pic>
        <p:nvPicPr>
          <p:cNvPr id="4" name="Image 3" descr="Une image contenant Visage humain, personne, habit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A6F7D72-82B1-EEF7-E809-E28BC266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68" y="643467"/>
            <a:ext cx="95640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62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habits, intérieur, homme&#10;&#10;Le contenu généré par l’IA peut être incorrect.">
            <a:extLst>
              <a:ext uri="{FF2B5EF4-FFF2-40B4-BE49-F238E27FC236}">
                <a16:creationId xmlns:a16="http://schemas.microsoft.com/office/drawing/2014/main" id="{19216CFD-294A-7745-11C7-71433BB3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68" y="643467"/>
            <a:ext cx="95640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A31F4D-3527-F392-7958-3CBA486F4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19" y="531351"/>
            <a:ext cx="10812162" cy="579529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[…] </a:t>
            </a: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不去找他，他甚至于可以一次都不来，据说这样的事也有过，公寓就算是临别赠品。他是实在诱惑太多</a:t>
            </a:r>
            <a:r>
              <a:rPr lang="zh-CN" altLang="fr-FR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顾不过来，一个眼不见，就会丢在脑后。还非得钉着他，简直需要</a:t>
            </a:r>
            <a:r>
              <a:rPr lang="en-GB" noProof="0" dirty="0" err="1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提溜</a:t>
            </a: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着两只乳房在他跟前晃</a:t>
            </a: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两年前也还没有这样哩</a:t>
            </a: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，”</a:t>
            </a: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他</a:t>
            </a:r>
            <a:r>
              <a:rPr lang="en-GB" noProof="0" dirty="0" err="1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拥着吻着她</a:t>
            </a: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的时候轻声说</a:t>
            </a: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他头偎在她胸前，没看见她脸上一红</a:t>
            </a: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就连现在想起来，也还像</a:t>
            </a:r>
            <a:r>
              <a:rPr lang="en-GB" noProof="0" dirty="0" err="1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给针扎了一下</a:t>
            </a: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，马上看见那些人可憎的眼光打量着她，带着点会心的微笑，连邝裕民在内</a:t>
            </a: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en-GB" noProof="0" dirty="0" err="1">
                <a:latin typeface="DengXian" panose="02010600030101010101" pitchFamily="2" charset="-122"/>
                <a:ea typeface="DengXian" panose="02010600030101010101" pitchFamily="2" charset="-122"/>
              </a:rPr>
              <a:t>只有梁闰生佯佯不睬，装作没注意她这两年胸部越来越高。演过不止一回的一小场戏，一出现在眼前立</a:t>
            </a:r>
            <a:r>
              <a:rPr lang="en-GB" noProof="0" dirty="0" err="1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刻被她赶走了</a:t>
            </a:r>
            <a:r>
              <a:rPr lang="en-GB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en-GB" noProof="0" dirty="0"/>
              <a:t>（</a:t>
            </a:r>
            <a:r>
              <a:rPr lang="en-GB" noProof="0" dirty="0" err="1"/>
              <a:t>张爱玲</a:t>
            </a:r>
            <a:r>
              <a:rPr lang="en-GB" noProof="0" dirty="0"/>
              <a:t> 2019, p. 244）</a:t>
            </a:r>
          </a:p>
          <a:p>
            <a:pPr marL="0" indent="0">
              <a:buNone/>
            </a:pPr>
            <a:r>
              <a:rPr lang="en-GB" noProof="0" dirty="0"/>
              <a:t>[…] Si </a:t>
            </a:r>
            <a:r>
              <a:rPr lang="en-GB" noProof="0" dirty="0" err="1"/>
              <a:t>elle</a:t>
            </a:r>
            <a:r>
              <a:rPr lang="en-GB" noProof="0" dirty="0"/>
              <a:t> ne se </a:t>
            </a:r>
            <a:r>
              <a:rPr lang="en-GB" noProof="0" dirty="0" err="1"/>
              <a:t>décidait</a:t>
            </a:r>
            <a:r>
              <a:rPr lang="en-GB" noProof="0" dirty="0"/>
              <a:t> pas à le </a:t>
            </a:r>
            <a:r>
              <a:rPr lang="en-GB" noProof="0" dirty="0" err="1"/>
              <a:t>chercher</a:t>
            </a:r>
            <a:r>
              <a:rPr lang="en-GB" noProof="0" dirty="0"/>
              <a:t> </a:t>
            </a:r>
            <a:r>
              <a:rPr lang="en-GB" noProof="0" dirty="0" err="1"/>
              <a:t>elle-même</a:t>
            </a:r>
            <a:r>
              <a:rPr lang="en-GB" noProof="0" dirty="0"/>
              <a:t>, il </a:t>
            </a:r>
            <a:r>
              <a:rPr lang="en-GB" noProof="0" dirty="0" err="1"/>
              <a:t>pourrait</a:t>
            </a:r>
            <a:r>
              <a:rPr lang="en-GB" noProof="0" dirty="0"/>
              <a:t> </a:t>
            </a:r>
            <a:r>
              <a:rPr lang="en-GB" noProof="0" dirty="0" err="1"/>
              <a:t>même</a:t>
            </a:r>
            <a:r>
              <a:rPr lang="en-GB" noProof="0" dirty="0"/>
              <a:t> ne plus jamais </a:t>
            </a:r>
            <a:r>
              <a:rPr lang="en-GB" noProof="0" dirty="0" err="1"/>
              <a:t>revenir</a:t>
            </a:r>
            <a:r>
              <a:rPr lang="en-GB" noProof="0" dirty="0"/>
              <a:t> et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laisser</a:t>
            </a:r>
            <a:r>
              <a:rPr lang="en-GB" noProof="0" dirty="0"/>
              <a:t> </a:t>
            </a:r>
            <a:r>
              <a:rPr lang="en-GB" noProof="0" dirty="0" err="1"/>
              <a:t>l’appartement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guise </a:t>
            </a:r>
            <a:r>
              <a:rPr lang="en-GB" noProof="0" dirty="0" err="1"/>
              <a:t>d’adieu</a:t>
            </a:r>
            <a:r>
              <a:rPr lang="en-GB" noProof="0" dirty="0"/>
              <a:t> — </a:t>
            </a:r>
            <a:r>
              <a:rPr lang="en-GB" noProof="0" dirty="0" err="1"/>
              <a:t>ce</a:t>
            </a:r>
            <a:r>
              <a:rPr lang="en-GB" noProof="0" dirty="0"/>
              <a:t> genre de chose se </a:t>
            </a:r>
            <a:r>
              <a:rPr lang="en-GB" noProof="0" dirty="0" err="1"/>
              <a:t>faisait</a:t>
            </a:r>
            <a:r>
              <a:rPr lang="en-GB" noProof="0" dirty="0"/>
              <a:t>, </a:t>
            </a:r>
            <a:r>
              <a:rPr lang="en-GB" noProof="0" dirty="0" err="1"/>
              <a:t>paraît</a:t>
            </a:r>
            <a:r>
              <a:rPr lang="en-GB" noProof="0" dirty="0"/>
              <a:t>-il. Il </a:t>
            </a:r>
            <a:r>
              <a:rPr lang="en-GB" noProof="0" dirty="0" err="1"/>
              <a:t>était</a:t>
            </a:r>
            <a:r>
              <a:rPr lang="en-GB" noProof="0" dirty="0"/>
              <a:t> </a:t>
            </a:r>
            <a:r>
              <a:rPr lang="en-GB" noProof="0" dirty="0" err="1"/>
              <a:t>soumis</a:t>
            </a:r>
            <a:r>
              <a:rPr lang="en-GB" noProof="0" dirty="0"/>
              <a:t> à de multiples </a:t>
            </a:r>
            <a:r>
              <a:rPr lang="en-GB" noProof="0" dirty="0" err="1"/>
              <a:t>tentations</a:t>
            </a:r>
            <a:r>
              <a:rPr lang="en-GB" noProof="0" dirty="0"/>
              <a:t> ; hors de son champ de vision, </a:t>
            </a:r>
            <a:r>
              <a:rPr lang="en-GB" noProof="0" dirty="0" err="1"/>
              <a:t>elle</a:t>
            </a:r>
            <a:r>
              <a:rPr lang="en-GB" noProof="0" dirty="0"/>
              <a:t> </a:t>
            </a:r>
            <a:r>
              <a:rPr lang="en-GB" noProof="0" dirty="0" err="1"/>
              <a:t>disparaîtrait</a:t>
            </a:r>
            <a:r>
              <a:rPr lang="en-GB" noProof="0" dirty="0"/>
              <a:t> de </a:t>
            </a:r>
            <a:r>
              <a:rPr lang="en-GB" noProof="0" dirty="0" err="1"/>
              <a:t>ses</a:t>
            </a:r>
            <a:r>
              <a:rPr lang="en-GB" noProof="0" dirty="0"/>
              <a:t> </a:t>
            </a:r>
            <a:r>
              <a:rPr lang="en-GB" noProof="0" dirty="0" err="1"/>
              <a:t>priorités</a:t>
            </a:r>
            <a:r>
              <a:rPr lang="en-GB" noProof="0" dirty="0"/>
              <a:t>. Pour le </a:t>
            </a:r>
            <a:r>
              <a:rPr lang="en-GB" noProof="0" dirty="0" err="1"/>
              <a:t>harponner</a:t>
            </a:r>
            <a:r>
              <a:rPr lang="en-GB" noProof="0" dirty="0"/>
              <a:t> </a:t>
            </a:r>
            <a:r>
              <a:rPr lang="en-GB" noProof="0" dirty="0" err="1"/>
              <a:t>une</a:t>
            </a:r>
            <a:r>
              <a:rPr lang="en-GB" noProof="0" dirty="0"/>
              <a:t> bonne </a:t>
            </a:r>
            <a:r>
              <a:rPr lang="en-GB" noProof="0" dirty="0" err="1"/>
              <a:t>fois</a:t>
            </a:r>
            <a:r>
              <a:rPr lang="en-GB" noProof="0" dirty="0"/>
              <a:t>, </a:t>
            </a:r>
            <a:r>
              <a:rPr lang="en-GB" noProof="0" dirty="0" err="1"/>
              <a:t>elle</a:t>
            </a:r>
            <a:r>
              <a:rPr lang="en-GB" noProof="0" dirty="0"/>
              <a:t> </a:t>
            </a:r>
            <a:r>
              <a:rPr lang="en-GB" noProof="0" dirty="0" err="1"/>
              <a:t>devait</a:t>
            </a:r>
            <a:r>
              <a:rPr lang="en-GB" noProof="0" dirty="0"/>
              <a:t> </a:t>
            </a:r>
            <a:r>
              <a:rPr lang="en-GB" noProof="0" dirty="0" err="1">
                <a:highlight>
                  <a:srgbClr val="FFFF00"/>
                </a:highlight>
              </a:rPr>
              <a:t>persévérer</a:t>
            </a:r>
            <a:r>
              <a:rPr lang="en-GB" noProof="0" dirty="0"/>
              <a:t> à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promener</a:t>
            </a:r>
            <a:r>
              <a:rPr lang="en-GB" noProof="0" dirty="0"/>
              <a:t> </a:t>
            </a:r>
            <a:r>
              <a:rPr lang="en-GB" noProof="0" dirty="0" err="1"/>
              <a:t>ses</a:t>
            </a:r>
            <a:r>
              <a:rPr lang="en-GB" noProof="0" dirty="0"/>
              <a:t> seins sous le </a:t>
            </a:r>
            <a:r>
              <a:rPr lang="en-GB" noProof="0" dirty="0" err="1"/>
              <a:t>nez</a:t>
            </a:r>
            <a:r>
              <a:rPr lang="en-GB" noProof="0" dirty="0"/>
              <a:t>.</a:t>
            </a:r>
          </a:p>
          <a:p>
            <a:pPr marL="0" indent="0">
              <a:buNone/>
            </a:pPr>
            <a:r>
              <a:rPr lang="en-GB" noProof="0" dirty="0"/>
              <a:t>— </a:t>
            </a:r>
            <a:r>
              <a:rPr lang="en-GB" noProof="0" dirty="0" err="1"/>
              <a:t>Ils</a:t>
            </a:r>
            <a:r>
              <a:rPr lang="en-GB" noProof="0" dirty="0"/>
              <a:t> </a:t>
            </a:r>
            <a:r>
              <a:rPr lang="en-GB" noProof="0" dirty="0" err="1"/>
              <a:t>n’étaient</a:t>
            </a:r>
            <a:r>
              <a:rPr lang="en-GB" noProof="0" dirty="0"/>
              <a:t> pas </a:t>
            </a:r>
            <a:r>
              <a:rPr lang="en-GB" noProof="0" dirty="0" err="1"/>
              <a:t>comme</a:t>
            </a:r>
            <a:r>
              <a:rPr lang="en-GB" noProof="0" dirty="0"/>
              <a:t> </a:t>
            </a:r>
            <a:r>
              <a:rPr lang="en-GB" noProof="0" dirty="0" err="1"/>
              <a:t>ça</a:t>
            </a:r>
            <a:r>
              <a:rPr lang="en-GB" noProof="0" dirty="0"/>
              <a:t>, il y a deux </a:t>
            </a:r>
            <a:r>
              <a:rPr lang="en-GB" noProof="0" dirty="0" err="1"/>
              <a:t>ans</a:t>
            </a:r>
            <a:r>
              <a:rPr lang="en-GB" noProof="0" dirty="0"/>
              <a:t>,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disait</a:t>
            </a:r>
            <a:r>
              <a:rPr lang="en-GB" noProof="0" dirty="0"/>
              <a:t>-il à voix </a:t>
            </a:r>
            <a:r>
              <a:rPr lang="en-GB" noProof="0" dirty="0" err="1"/>
              <a:t>basse</a:t>
            </a:r>
            <a:r>
              <a:rPr lang="en-GB" noProof="0" dirty="0"/>
              <a:t> </a:t>
            </a:r>
            <a:r>
              <a:rPr lang="en-GB" noProof="0" dirty="0" err="1">
                <a:highlight>
                  <a:srgbClr val="FFFF00"/>
                </a:highlight>
              </a:rPr>
              <a:t>en</a:t>
            </a:r>
            <a:r>
              <a:rPr lang="en-GB" noProof="0" dirty="0">
                <a:highlight>
                  <a:srgbClr val="FFFF00"/>
                </a:highlight>
              </a:rPr>
              <a:t> les </a:t>
            </a:r>
            <a:r>
              <a:rPr lang="en-GB" noProof="0" dirty="0" err="1">
                <a:highlight>
                  <a:srgbClr val="FFFF00"/>
                </a:highlight>
              </a:rPr>
              <a:t>pétrissant</a:t>
            </a:r>
            <a:r>
              <a:rPr lang="en-GB" noProof="0" dirty="0">
                <a:highlight>
                  <a:srgbClr val="FFFF00"/>
                </a:highlight>
              </a:rPr>
              <a:t> et </a:t>
            </a:r>
            <a:r>
              <a:rPr lang="en-GB" noProof="0" dirty="0" err="1">
                <a:highlight>
                  <a:srgbClr val="FFFF00"/>
                </a:highlight>
              </a:rPr>
              <a:t>en</a:t>
            </a:r>
            <a:r>
              <a:rPr lang="en-GB" noProof="0" dirty="0">
                <a:highlight>
                  <a:srgbClr val="FFFF00"/>
                </a:highlight>
              </a:rPr>
              <a:t> les </a:t>
            </a:r>
            <a:r>
              <a:rPr lang="en-GB" noProof="0" dirty="0" err="1">
                <a:highlight>
                  <a:srgbClr val="FFFF00"/>
                </a:highlight>
              </a:rPr>
              <a:t>embrassant</a:t>
            </a:r>
            <a:r>
              <a:rPr lang="en-GB" noProof="0" dirty="0"/>
              <a:t>.</a:t>
            </a:r>
          </a:p>
          <a:p>
            <a:pPr marL="0" indent="0">
              <a:buNone/>
            </a:pPr>
            <a:r>
              <a:rPr lang="en-GB" noProof="0" dirty="0"/>
              <a:t>Le visage </a:t>
            </a:r>
            <a:r>
              <a:rPr lang="en-GB" noProof="0" dirty="0" err="1"/>
              <a:t>enfoui</a:t>
            </a:r>
            <a:r>
              <a:rPr lang="en-GB" noProof="0" dirty="0"/>
              <a:t> dans </a:t>
            </a:r>
            <a:r>
              <a:rPr lang="en-GB" noProof="0" dirty="0" err="1"/>
              <a:t>sa</a:t>
            </a:r>
            <a:r>
              <a:rPr lang="en-GB" noProof="0" dirty="0"/>
              <a:t> poitrine, il ne </a:t>
            </a:r>
            <a:r>
              <a:rPr lang="en-GB" noProof="0" dirty="0" err="1"/>
              <a:t>voyait</a:t>
            </a:r>
            <a:r>
              <a:rPr lang="en-GB" noProof="0" dirty="0"/>
              <a:t> pas </a:t>
            </a:r>
            <a:r>
              <a:rPr lang="en-GB" noProof="0" dirty="0" err="1"/>
              <a:t>combien</a:t>
            </a:r>
            <a:r>
              <a:rPr lang="en-GB" noProof="0" dirty="0"/>
              <a:t> </a:t>
            </a:r>
            <a:r>
              <a:rPr lang="en-GB" noProof="0" dirty="0" err="1"/>
              <a:t>elle</a:t>
            </a:r>
            <a:r>
              <a:rPr lang="en-GB" noProof="0" dirty="0"/>
              <a:t> </a:t>
            </a:r>
            <a:r>
              <a:rPr lang="en-GB" noProof="0" dirty="0" err="1"/>
              <a:t>rougissait</a:t>
            </a:r>
            <a:r>
              <a:rPr lang="en-GB" noProof="0" dirty="0"/>
              <a:t>.</a:t>
            </a:r>
          </a:p>
          <a:p>
            <a:pPr marL="0" indent="0">
              <a:buNone/>
            </a:pPr>
            <a:r>
              <a:rPr lang="en-GB" noProof="0" dirty="0"/>
              <a:t>En y </a:t>
            </a:r>
            <a:r>
              <a:rPr lang="en-GB" noProof="0" dirty="0" err="1"/>
              <a:t>repensant</a:t>
            </a:r>
            <a:r>
              <a:rPr lang="en-GB" noProof="0" dirty="0"/>
              <a:t> à </a:t>
            </a:r>
            <a:r>
              <a:rPr lang="en-GB" noProof="0" dirty="0" err="1"/>
              <a:t>présent</a:t>
            </a:r>
            <a:r>
              <a:rPr lang="en-GB" noProof="0" dirty="0"/>
              <a:t>, </a:t>
            </a:r>
            <a:r>
              <a:rPr lang="en-GB" noProof="0" dirty="0" err="1"/>
              <a:t>elle</a:t>
            </a:r>
            <a:r>
              <a:rPr lang="en-GB" noProof="0" dirty="0"/>
              <a:t> </a:t>
            </a:r>
            <a:r>
              <a:rPr lang="en-GB" noProof="0" dirty="0" err="1"/>
              <a:t>ressentait</a:t>
            </a:r>
            <a:r>
              <a:rPr lang="en-GB" noProof="0" dirty="0"/>
              <a:t> </a:t>
            </a:r>
            <a:r>
              <a:rPr lang="en-GB" noProof="0" dirty="0" err="1"/>
              <a:t>toujours</a:t>
            </a:r>
            <a:r>
              <a:rPr lang="en-GB" noProof="0" dirty="0"/>
              <a:t> la </a:t>
            </a:r>
            <a:r>
              <a:rPr lang="en-GB" noProof="0" dirty="0" err="1"/>
              <a:t>même</a:t>
            </a:r>
            <a:r>
              <a:rPr lang="en-GB" noProof="0" dirty="0"/>
              <a:t> </a:t>
            </a:r>
            <a:r>
              <a:rPr lang="en-GB" noProof="0" dirty="0" err="1">
                <a:highlight>
                  <a:srgbClr val="FFFF00"/>
                </a:highlight>
              </a:rPr>
              <a:t>brûlure</a:t>
            </a:r>
            <a:r>
              <a:rPr lang="en-GB" noProof="0" dirty="0"/>
              <a:t>, </a:t>
            </a:r>
            <a:r>
              <a:rPr lang="en-GB" noProof="0" dirty="0" err="1"/>
              <a:t>elle</a:t>
            </a:r>
            <a:r>
              <a:rPr lang="en-GB" noProof="0" dirty="0"/>
              <a:t> </a:t>
            </a:r>
            <a:r>
              <a:rPr lang="en-GB" noProof="0" dirty="0" err="1"/>
              <a:t>revoyait</a:t>
            </a:r>
            <a:r>
              <a:rPr lang="en-GB" noProof="0" dirty="0"/>
              <a:t> </a:t>
            </a:r>
            <a:r>
              <a:rPr lang="en-GB" noProof="0" dirty="0" err="1"/>
              <a:t>immédiatement</a:t>
            </a:r>
            <a:r>
              <a:rPr lang="en-GB" noProof="0" dirty="0"/>
              <a:t> les regards </a:t>
            </a:r>
            <a:r>
              <a:rPr lang="en-GB" noProof="0" dirty="0" err="1"/>
              <a:t>détestables</a:t>
            </a:r>
            <a:r>
              <a:rPr lang="en-GB" noProof="0" dirty="0"/>
              <a:t> de </a:t>
            </a:r>
            <a:r>
              <a:rPr lang="en-GB" noProof="0" dirty="0" err="1"/>
              <a:t>ces</a:t>
            </a:r>
            <a:r>
              <a:rPr lang="en-GB" noProof="0" dirty="0"/>
              <a:t> gens qui la </a:t>
            </a:r>
            <a:r>
              <a:rPr lang="en-GB" noProof="0" dirty="0" err="1"/>
              <a:t>regardaient</a:t>
            </a:r>
            <a:r>
              <a:rPr lang="en-GB" noProof="0" dirty="0"/>
              <a:t> avec un </a:t>
            </a:r>
            <a:r>
              <a:rPr lang="en-GB" noProof="0" dirty="0" err="1"/>
              <a:t>sourire</a:t>
            </a:r>
            <a:r>
              <a:rPr lang="en-GB" noProof="0" dirty="0"/>
              <a:t> entendu, </a:t>
            </a:r>
            <a:r>
              <a:rPr lang="en-GB" noProof="0" dirty="0" err="1"/>
              <a:t>K’uang</a:t>
            </a:r>
            <a:r>
              <a:rPr lang="en-GB" noProof="0" dirty="0"/>
              <a:t> </a:t>
            </a:r>
            <a:r>
              <a:rPr lang="en-GB" noProof="0" dirty="0" err="1"/>
              <a:t>Yü</a:t>
            </a:r>
            <a:r>
              <a:rPr lang="en-GB" noProof="0" dirty="0"/>
              <a:t>-min </a:t>
            </a:r>
            <a:r>
              <a:rPr lang="en-GB" noProof="0" dirty="0" err="1"/>
              <a:t>compris</a:t>
            </a:r>
            <a:r>
              <a:rPr lang="en-GB" noProof="0" dirty="0"/>
              <a:t>. Seul Leung Jun-sheng, </a:t>
            </a:r>
            <a:r>
              <a:rPr lang="en-GB" noProof="0" dirty="0" err="1"/>
              <a:t>l’air</a:t>
            </a:r>
            <a:r>
              <a:rPr lang="en-GB" noProof="0" dirty="0"/>
              <a:t> </a:t>
            </a:r>
            <a:r>
              <a:rPr lang="en-GB" noProof="0" dirty="0" err="1"/>
              <a:t>détaché</a:t>
            </a:r>
            <a:r>
              <a:rPr lang="en-GB" noProof="0" dirty="0"/>
              <a:t>, </a:t>
            </a:r>
            <a:r>
              <a:rPr lang="en-GB" noProof="0" dirty="0" err="1"/>
              <a:t>faisait</a:t>
            </a:r>
            <a:r>
              <a:rPr lang="en-GB" noProof="0" dirty="0"/>
              <a:t> mine de ne pas </a:t>
            </a:r>
            <a:r>
              <a:rPr lang="en-GB" noProof="0" dirty="0" err="1"/>
              <a:t>remarquer</a:t>
            </a:r>
            <a:r>
              <a:rPr lang="en-GB" noProof="0" dirty="0"/>
              <a:t> </a:t>
            </a:r>
            <a:r>
              <a:rPr lang="en-GB" noProof="0" dirty="0" err="1"/>
              <a:t>combien</a:t>
            </a:r>
            <a:r>
              <a:rPr lang="en-GB" noProof="0" dirty="0"/>
              <a:t> </a:t>
            </a:r>
            <a:r>
              <a:rPr lang="en-GB" noProof="0" dirty="0" err="1"/>
              <a:t>elle</a:t>
            </a:r>
            <a:r>
              <a:rPr lang="en-GB" noProof="0" dirty="0"/>
              <a:t> </a:t>
            </a:r>
            <a:r>
              <a:rPr lang="en-GB" noProof="0" dirty="0" err="1"/>
              <a:t>avait</a:t>
            </a:r>
            <a:r>
              <a:rPr lang="en-GB" noProof="0" dirty="0"/>
              <a:t> pris de poitrine au </a:t>
            </a:r>
            <a:r>
              <a:rPr lang="en-GB" noProof="0" dirty="0" err="1"/>
              <a:t>cours</a:t>
            </a:r>
            <a:r>
              <a:rPr lang="en-GB" noProof="0" dirty="0"/>
              <a:t> de </a:t>
            </a:r>
            <a:r>
              <a:rPr lang="en-GB" noProof="0" dirty="0" err="1"/>
              <a:t>ces</a:t>
            </a:r>
            <a:r>
              <a:rPr lang="en-GB" noProof="0" dirty="0"/>
              <a:t> deux </a:t>
            </a:r>
            <a:r>
              <a:rPr lang="en-GB" noProof="0" dirty="0" err="1"/>
              <a:t>années</a:t>
            </a:r>
            <a:r>
              <a:rPr lang="en-GB" noProof="0" dirty="0"/>
              <a:t>. La </a:t>
            </a:r>
            <a:r>
              <a:rPr lang="en-GB" noProof="0" dirty="0" err="1"/>
              <a:t>scène</a:t>
            </a:r>
            <a:r>
              <a:rPr lang="en-GB" noProof="0" dirty="0"/>
              <a:t> </a:t>
            </a:r>
            <a:r>
              <a:rPr lang="en-GB" noProof="0" dirty="0" err="1"/>
              <a:t>s’était</a:t>
            </a:r>
            <a:r>
              <a:rPr lang="en-GB" noProof="0" dirty="0"/>
              <a:t> </a:t>
            </a:r>
            <a:r>
              <a:rPr lang="en-GB" noProof="0" dirty="0" err="1"/>
              <a:t>jouée</a:t>
            </a:r>
            <a:r>
              <a:rPr lang="en-GB" noProof="0" dirty="0"/>
              <a:t> plus </a:t>
            </a:r>
            <a:r>
              <a:rPr lang="en-GB" noProof="0" dirty="0" err="1"/>
              <a:t>d’une</a:t>
            </a:r>
            <a:r>
              <a:rPr lang="en-GB" noProof="0" dirty="0"/>
              <a:t> </a:t>
            </a:r>
            <a:r>
              <a:rPr lang="en-GB" noProof="0" dirty="0" err="1"/>
              <a:t>fois</a:t>
            </a:r>
            <a:r>
              <a:rPr lang="en-GB" noProof="0" dirty="0"/>
              <a:t>, </a:t>
            </a:r>
            <a:r>
              <a:rPr lang="en-GB" noProof="0" dirty="0">
                <a:highlight>
                  <a:srgbClr val="FFFF00"/>
                </a:highlight>
              </a:rPr>
              <a:t>des images </a:t>
            </a:r>
            <a:r>
              <a:rPr lang="en-GB" noProof="0" dirty="0" err="1">
                <a:highlight>
                  <a:srgbClr val="FFFF00"/>
                </a:highlight>
              </a:rPr>
              <a:t>qu’elle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chassait</a:t>
            </a:r>
            <a:r>
              <a:rPr lang="en-GB" noProof="0" dirty="0"/>
              <a:t> </a:t>
            </a:r>
            <a:r>
              <a:rPr lang="en-GB" noProof="0" dirty="0" err="1"/>
              <a:t>dès</a:t>
            </a:r>
            <a:r>
              <a:rPr lang="en-GB" noProof="0" dirty="0"/>
              <a:t> </a:t>
            </a:r>
            <a:r>
              <a:rPr lang="en-GB" noProof="0" dirty="0" err="1"/>
              <a:t>qu’elles</a:t>
            </a:r>
            <a:r>
              <a:rPr lang="en-GB" noProof="0" dirty="0"/>
              <a:t>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revenaient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mémoire</a:t>
            </a:r>
            <a:r>
              <a:rPr lang="en-GB" noProof="0" dirty="0"/>
              <a:t>.</a:t>
            </a:r>
          </a:p>
          <a:p>
            <a:pPr marL="0" indent="0">
              <a:buNone/>
            </a:pPr>
            <a:r>
              <a:rPr lang="en-GB" noProof="0" dirty="0"/>
              <a:t>(Zhang 2009, p. 138 =&gt; </a:t>
            </a:r>
            <a:r>
              <a:rPr lang="en-GB" noProof="0" dirty="0" err="1"/>
              <a:t>Péchenart’s</a:t>
            </a:r>
            <a:r>
              <a:rPr lang="en-GB" noProof="0" dirty="0"/>
              <a:t> official translation)</a:t>
            </a:r>
          </a:p>
        </p:txBody>
      </p:sp>
    </p:spTree>
    <p:extLst>
      <p:ext uri="{BB962C8B-B14F-4D97-AF65-F5344CB8AC3E}">
        <p14:creationId xmlns:p14="http://schemas.microsoft.com/office/powerpoint/2010/main" val="45022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habits, intérieur, meubles&#10;&#10;Le contenu généré par l’IA peut être incorrect.">
            <a:extLst>
              <a:ext uri="{FF2B5EF4-FFF2-40B4-BE49-F238E27FC236}">
                <a16:creationId xmlns:a16="http://schemas.microsoft.com/office/drawing/2014/main" id="{9DB55B8C-0988-5CEA-91D3-008A7C9DD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355112"/>
            <a:ext cx="5143352" cy="30002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8D9F0C-C2A8-9419-33E4-6A669567D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93" y="355112"/>
            <a:ext cx="5143353" cy="30002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B74320-328D-4311-755E-434E0B506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324" y="3429000"/>
            <a:ext cx="5143352" cy="30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5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0A7A3CF-CB5B-4C72-FE8D-FFF14ED57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78" y="679622"/>
            <a:ext cx="10873946" cy="535541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他对战局并不乐观。知道他将来怎样？得一知己，死而无憾。他觉得她的影子会永远依傍他，</a:t>
            </a:r>
            <a:r>
              <a:rPr lang="en-GB" sz="2000" noProof="0" dirty="0"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安慰他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。虽然她恨他，她最后对他的感情强烈到是什么感情都不相干了，只是有感情。他们是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原始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的猎人与猎物的关系，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虎与伥的关系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最终极的占有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GB" sz="2000" noProof="0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她</a:t>
            </a:r>
            <a:r>
              <a:rPr lang="en-GB" sz="2000" noProof="0" dirty="0">
                <a:latin typeface="DengXian" panose="02010600030101010101" pitchFamily="2" charset="-122"/>
                <a:ea typeface="DengXian" panose="02010600030101010101" pitchFamily="2" charset="-122"/>
              </a:rPr>
              <a:t>这才生是他的人，死是他的鬼。</a:t>
            </a:r>
          </a:p>
          <a:p>
            <a:pPr marL="0" indent="0">
              <a:buNone/>
            </a:pPr>
            <a:r>
              <a:rPr lang="en-GB" sz="2000" noProof="0" dirty="0"/>
              <a:t>（</a:t>
            </a:r>
            <a:r>
              <a:rPr lang="en-GB" sz="2000" noProof="0" dirty="0" err="1"/>
              <a:t>张爱玲</a:t>
            </a:r>
            <a:r>
              <a:rPr lang="en-GB" sz="2000" noProof="0" dirty="0"/>
              <a:t> 2019, p. 261）</a:t>
            </a:r>
          </a:p>
          <a:p>
            <a:pPr marL="0" indent="0">
              <a:buNone/>
            </a:pPr>
            <a:r>
              <a:rPr lang="en-GB" noProof="0" dirty="0"/>
              <a:t>Il </a:t>
            </a:r>
            <a:r>
              <a:rPr lang="en-GB" noProof="0" dirty="0" err="1"/>
              <a:t>n’était</a:t>
            </a:r>
            <a:r>
              <a:rPr lang="en-GB" noProof="0" dirty="0"/>
              <a:t> pas </a:t>
            </a:r>
            <a:r>
              <a:rPr lang="en-GB" noProof="0" dirty="0" err="1"/>
              <a:t>optimiste</a:t>
            </a:r>
            <a:r>
              <a:rPr lang="en-GB" noProof="0" dirty="0"/>
              <a:t> sur </a:t>
            </a:r>
            <a:r>
              <a:rPr lang="en-GB" noProof="0" dirty="0" err="1"/>
              <a:t>l’issue</a:t>
            </a:r>
            <a:r>
              <a:rPr lang="en-GB" noProof="0" dirty="0"/>
              <a:t> de la guerre. Qui </a:t>
            </a:r>
            <a:r>
              <a:rPr lang="en-GB" noProof="0" dirty="0" err="1"/>
              <a:t>savait</a:t>
            </a:r>
            <a:r>
              <a:rPr lang="en-GB" noProof="0" dirty="0"/>
              <a:t> </a:t>
            </a:r>
            <a:r>
              <a:rPr lang="en-GB" noProof="0" dirty="0" err="1"/>
              <a:t>ce</a:t>
            </a:r>
            <a:r>
              <a:rPr lang="en-GB" noProof="0" dirty="0"/>
              <a:t> </a:t>
            </a:r>
            <a:r>
              <a:rPr lang="en-GB" noProof="0" dirty="0" err="1"/>
              <a:t>qu’il</a:t>
            </a:r>
            <a:r>
              <a:rPr lang="en-GB" noProof="0" dirty="0"/>
              <a:t> </a:t>
            </a:r>
            <a:r>
              <a:rPr lang="en-GB" noProof="0" dirty="0" err="1"/>
              <a:t>adviendrait</a:t>
            </a:r>
            <a:r>
              <a:rPr lang="en-GB" noProof="0" dirty="0"/>
              <a:t> de </a:t>
            </a:r>
            <a:r>
              <a:rPr lang="en-GB" noProof="0" dirty="0" err="1"/>
              <a:t>lui</a:t>
            </a:r>
            <a:r>
              <a:rPr lang="en-GB" noProof="0" dirty="0"/>
              <a:t> ? Il </a:t>
            </a:r>
            <a:r>
              <a:rPr lang="en-GB" noProof="0" dirty="0" err="1"/>
              <a:t>avait</a:t>
            </a:r>
            <a:r>
              <a:rPr lang="en-GB" noProof="0" dirty="0"/>
              <a:t> </a:t>
            </a:r>
            <a:r>
              <a:rPr lang="en-GB" noProof="0" dirty="0" err="1"/>
              <a:t>rencontré</a:t>
            </a:r>
            <a:r>
              <a:rPr lang="en-GB" noProof="0" dirty="0"/>
              <a:t> </a:t>
            </a:r>
            <a:r>
              <a:rPr lang="en-GB" noProof="0" dirty="0" err="1"/>
              <a:t>l’âme</a:t>
            </a:r>
            <a:r>
              <a:rPr lang="en-GB" noProof="0" dirty="0"/>
              <a:t> </a:t>
            </a:r>
            <a:r>
              <a:rPr lang="en-GB" noProof="0" dirty="0" err="1"/>
              <a:t>sœur</a:t>
            </a:r>
            <a:r>
              <a:rPr lang="en-GB" noProof="0" dirty="0"/>
              <a:t>, et </a:t>
            </a:r>
            <a:r>
              <a:rPr lang="en-GB" noProof="0" dirty="0" err="1"/>
              <a:t>pouvait</a:t>
            </a:r>
            <a:r>
              <a:rPr lang="en-GB" noProof="0" dirty="0"/>
              <a:t> </a:t>
            </a:r>
            <a:r>
              <a:rPr lang="en-GB" noProof="0" dirty="0" err="1"/>
              <a:t>mourir</a:t>
            </a:r>
            <a:r>
              <a:rPr lang="en-GB" noProof="0" dirty="0"/>
              <a:t> sans regret. Il </a:t>
            </a:r>
            <a:r>
              <a:rPr lang="en-GB" noProof="0" dirty="0" err="1"/>
              <a:t>sentait</a:t>
            </a:r>
            <a:r>
              <a:rPr lang="en-GB" noProof="0" dirty="0"/>
              <a:t> que son ombre </a:t>
            </a:r>
            <a:r>
              <a:rPr lang="en-GB" noProof="0" dirty="0" err="1"/>
              <a:t>l’escorterait</a:t>
            </a:r>
            <a:r>
              <a:rPr lang="en-GB" noProof="0" dirty="0"/>
              <a:t> à jamais. </a:t>
            </a:r>
            <a:r>
              <a:rPr lang="en-GB" noProof="0" dirty="0" err="1"/>
              <a:t>Même</a:t>
            </a:r>
            <a:r>
              <a:rPr lang="en-GB" noProof="0" dirty="0"/>
              <a:t> </a:t>
            </a:r>
            <a:r>
              <a:rPr lang="en-GB" noProof="0" dirty="0" err="1"/>
              <a:t>si</a:t>
            </a:r>
            <a:r>
              <a:rPr lang="en-GB" noProof="0" dirty="0"/>
              <a:t> </a:t>
            </a:r>
            <a:r>
              <a:rPr lang="en-GB" noProof="0" dirty="0" err="1"/>
              <a:t>elle</a:t>
            </a:r>
            <a:r>
              <a:rPr lang="en-GB" noProof="0" dirty="0"/>
              <a:t> </a:t>
            </a:r>
            <a:r>
              <a:rPr lang="en-GB" noProof="0" dirty="0" err="1"/>
              <a:t>éprouvait</a:t>
            </a:r>
            <a:r>
              <a:rPr lang="en-GB" noProof="0" dirty="0"/>
              <a:t> de la </a:t>
            </a:r>
            <a:r>
              <a:rPr lang="en-GB" noProof="0" dirty="0" err="1"/>
              <a:t>haine</a:t>
            </a:r>
            <a:r>
              <a:rPr lang="en-GB" noProof="0" dirty="0"/>
              <a:t> </a:t>
            </a:r>
            <a:r>
              <a:rPr lang="en-GB" noProof="0" dirty="0" err="1"/>
              <a:t>contre</a:t>
            </a:r>
            <a:r>
              <a:rPr lang="en-GB" noProof="0" dirty="0"/>
              <a:t> </a:t>
            </a:r>
            <a:r>
              <a:rPr lang="en-GB" noProof="0" dirty="0" err="1"/>
              <a:t>lui</a:t>
            </a:r>
            <a:r>
              <a:rPr lang="en-GB" noProof="0" dirty="0"/>
              <a:t>, les sentiments </a:t>
            </a:r>
            <a:r>
              <a:rPr lang="en-GB" noProof="0" dirty="0" err="1"/>
              <a:t>qu’elle</a:t>
            </a:r>
            <a:r>
              <a:rPr lang="en-GB" noProof="0" dirty="0"/>
              <a:t>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vouait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sa</a:t>
            </a:r>
            <a:r>
              <a:rPr lang="en-GB" noProof="0" dirty="0"/>
              <a:t> </a:t>
            </a:r>
            <a:r>
              <a:rPr lang="en-GB" noProof="0" dirty="0" err="1"/>
              <a:t>dernière</a:t>
            </a:r>
            <a:r>
              <a:rPr lang="en-GB" noProof="0" dirty="0"/>
              <a:t> </a:t>
            </a:r>
            <a:r>
              <a:rPr lang="en-GB" noProof="0" dirty="0" err="1"/>
              <a:t>heure</a:t>
            </a:r>
            <a:r>
              <a:rPr lang="en-GB" noProof="0" dirty="0"/>
              <a:t> </a:t>
            </a:r>
            <a:r>
              <a:rPr lang="en-GB" noProof="0" dirty="0" err="1"/>
              <a:t>étaient</a:t>
            </a:r>
            <a:r>
              <a:rPr lang="en-GB" noProof="0" dirty="0"/>
              <a:t> </a:t>
            </a:r>
            <a:r>
              <a:rPr lang="en-GB" noProof="0" dirty="0" err="1"/>
              <a:t>d’une</a:t>
            </a:r>
            <a:r>
              <a:rPr lang="en-GB" noProof="0" dirty="0"/>
              <a:t> </a:t>
            </a:r>
            <a:r>
              <a:rPr lang="en-GB" noProof="0" dirty="0" err="1"/>
              <a:t>telle</a:t>
            </a:r>
            <a:r>
              <a:rPr lang="en-GB" noProof="0" dirty="0"/>
              <a:t> force que </a:t>
            </a:r>
            <a:r>
              <a:rPr lang="en-GB" noProof="0" dirty="0" err="1"/>
              <a:t>leur</a:t>
            </a:r>
            <a:r>
              <a:rPr lang="en-GB" noProof="0" dirty="0"/>
              <a:t> nature </a:t>
            </a:r>
            <a:r>
              <a:rPr lang="en-GB" noProof="0" dirty="0" err="1"/>
              <a:t>importait</a:t>
            </a:r>
            <a:r>
              <a:rPr lang="en-GB" noProof="0" dirty="0"/>
              <a:t> peu, </a:t>
            </a:r>
            <a:r>
              <a:rPr lang="en-GB" noProof="0" dirty="0" err="1"/>
              <a:t>pourvu</a:t>
            </a:r>
            <a:r>
              <a:rPr lang="en-GB" noProof="0" dirty="0"/>
              <a:t> </a:t>
            </a:r>
            <a:r>
              <a:rPr lang="en-GB" noProof="0" dirty="0" err="1"/>
              <a:t>qu’ils</a:t>
            </a:r>
            <a:r>
              <a:rPr lang="en-GB" noProof="0" dirty="0"/>
              <a:t> existent. Elle et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étaient</a:t>
            </a:r>
            <a:r>
              <a:rPr lang="en-GB" noProof="0" dirty="0"/>
              <a:t> unis par le </a:t>
            </a:r>
            <a:r>
              <a:rPr lang="en-GB" noProof="0" dirty="0" err="1"/>
              <a:t>même</a:t>
            </a:r>
            <a:r>
              <a:rPr lang="en-GB" noProof="0" dirty="0"/>
              <a:t> </a:t>
            </a:r>
            <a:r>
              <a:rPr lang="en-GB" noProof="0" dirty="0">
                <a:highlight>
                  <a:srgbClr val="FFFF00"/>
                </a:highlight>
              </a:rPr>
              <a:t>lien </a:t>
            </a:r>
            <a:r>
              <a:rPr lang="en-GB" noProof="0" dirty="0" err="1">
                <a:highlight>
                  <a:srgbClr val="FFFF00"/>
                </a:highlight>
              </a:rPr>
              <a:t>primitif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/>
              <a:t>que le chasseur et </a:t>
            </a:r>
            <a:r>
              <a:rPr lang="en-GB" noProof="0" dirty="0" err="1"/>
              <a:t>sa</a:t>
            </a:r>
            <a:r>
              <a:rPr lang="en-GB" noProof="0" dirty="0"/>
              <a:t> </a:t>
            </a:r>
            <a:r>
              <a:rPr lang="en-GB" noProof="0" dirty="0" err="1"/>
              <a:t>proie</a:t>
            </a:r>
            <a:r>
              <a:rPr lang="en-GB" noProof="0" dirty="0"/>
              <a:t>, </a:t>
            </a:r>
            <a:r>
              <a:rPr lang="en-GB" noProof="0" dirty="0">
                <a:highlight>
                  <a:srgbClr val="FFFF00"/>
                </a:highlight>
              </a:rPr>
              <a:t>le </a:t>
            </a:r>
            <a:r>
              <a:rPr lang="en-GB" noProof="0" dirty="0" err="1">
                <a:highlight>
                  <a:srgbClr val="FFFF00"/>
                </a:highlight>
              </a:rPr>
              <a:t>tigre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mangeur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d’homme</a:t>
            </a:r>
            <a:r>
              <a:rPr lang="en-GB" noProof="0" dirty="0">
                <a:highlight>
                  <a:srgbClr val="FFFF00"/>
                </a:highlight>
              </a:rPr>
              <a:t> et </a:t>
            </a:r>
            <a:r>
              <a:rPr lang="en-GB" noProof="0" dirty="0" err="1">
                <a:highlight>
                  <a:srgbClr val="FFFF00"/>
                </a:highlight>
              </a:rPr>
              <a:t>sa</a:t>
            </a:r>
            <a:r>
              <a:rPr lang="en-GB" noProof="0" dirty="0">
                <a:highlight>
                  <a:srgbClr val="FFFF00"/>
                </a:highlight>
              </a:rPr>
              <a:t> </a:t>
            </a:r>
            <a:r>
              <a:rPr lang="en-GB" noProof="0" dirty="0" err="1">
                <a:highlight>
                  <a:srgbClr val="FFFF00"/>
                </a:highlight>
              </a:rPr>
              <a:t>victime</a:t>
            </a:r>
            <a:r>
              <a:rPr lang="en-GB" noProof="0" dirty="0">
                <a:highlight>
                  <a:srgbClr val="FFFF00"/>
                </a:highlight>
              </a:rPr>
              <a:t>, </a:t>
            </a:r>
            <a:r>
              <a:rPr lang="en-GB" noProof="0" dirty="0" err="1">
                <a:highlight>
                  <a:srgbClr val="FFFF00"/>
                </a:highlight>
              </a:rPr>
              <a:t>devenue</a:t>
            </a:r>
            <a:r>
              <a:rPr lang="en-GB" noProof="0" dirty="0">
                <a:highlight>
                  <a:srgbClr val="FFFF00"/>
                </a:highlight>
              </a:rPr>
              <a:t> son âme </a:t>
            </a:r>
            <a:r>
              <a:rPr lang="en-GB" noProof="0" dirty="0" err="1">
                <a:highlight>
                  <a:srgbClr val="FFFF00"/>
                </a:highlight>
              </a:rPr>
              <a:t>damnée</a:t>
            </a:r>
            <a:r>
              <a:rPr lang="en-GB" noProof="0" dirty="0"/>
              <a:t>. </a:t>
            </a:r>
            <a:r>
              <a:rPr lang="en-GB" noProof="0" dirty="0">
                <a:highlight>
                  <a:srgbClr val="FF0000"/>
                </a:highlight>
              </a:rPr>
              <a:t>La plus intime </a:t>
            </a:r>
            <a:r>
              <a:rPr lang="en-GB" noProof="0" dirty="0"/>
              <a:t>et </a:t>
            </a:r>
            <a:r>
              <a:rPr lang="en-GB" noProof="0" dirty="0">
                <a:highlight>
                  <a:srgbClr val="FFFF00"/>
                </a:highlight>
              </a:rPr>
              <a:t>la plus </a:t>
            </a:r>
            <a:r>
              <a:rPr lang="en-GB" noProof="0" dirty="0" err="1">
                <a:highlight>
                  <a:srgbClr val="FFFF00"/>
                </a:highlight>
              </a:rPr>
              <a:t>extrême</a:t>
            </a:r>
            <a:r>
              <a:rPr lang="en-GB" noProof="0" dirty="0">
                <a:highlight>
                  <a:srgbClr val="FFFF00"/>
                </a:highlight>
              </a:rPr>
              <a:t> possession</a:t>
            </a:r>
            <a:r>
              <a:rPr lang="en-GB" noProof="0" dirty="0"/>
              <a:t>. </a:t>
            </a:r>
            <a:r>
              <a:rPr lang="en-GB" noProof="0" dirty="0" err="1"/>
              <a:t>Vivante</a:t>
            </a:r>
            <a:r>
              <a:rPr lang="en-GB" noProof="0" dirty="0"/>
              <a:t>, </a:t>
            </a:r>
            <a:r>
              <a:rPr lang="en-GB" noProof="0" dirty="0" err="1">
                <a:highlight>
                  <a:srgbClr val="FFFF00"/>
                </a:highlight>
              </a:rPr>
              <a:t>cette</a:t>
            </a:r>
            <a:r>
              <a:rPr lang="en-GB" noProof="0" dirty="0">
                <a:highlight>
                  <a:srgbClr val="FFFF00"/>
                </a:highlight>
              </a:rPr>
              <a:t> jeune femme</a:t>
            </a:r>
            <a:r>
              <a:rPr lang="en-GB" noProof="0" dirty="0"/>
              <a:t>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avait</a:t>
            </a:r>
            <a:r>
              <a:rPr lang="en-GB" noProof="0" dirty="0"/>
              <a:t> </a:t>
            </a:r>
            <a:r>
              <a:rPr lang="en-GB" noProof="0" dirty="0" err="1"/>
              <a:t>appartenu</a:t>
            </a:r>
            <a:r>
              <a:rPr lang="en-GB" noProof="0" dirty="0"/>
              <a:t>, </a:t>
            </a:r>
            <a:r>
              <a:rPr lang="en-GB" noProof="0" dirty="0" err="1"/>
              <a:t>morte</a:t>
            </a:r>
            <a:r>
              <a:rPr lang="en-GB" noProof="0" dirty="0"/>
              <a:t>, son </a:t>
            </a:r>
            <a:r>
              <a:rPr lang="en-GB" noProof="0" dirty="0" err="1"/>
              <a:t>fantôme</a:t>
            </a:r>
            <a:r>
              <a:rPr lang="en-GB" noProof="0" dirty="0"/>
              <a:t> </a:t>
            </a:r>
            <a:r>
              <a:rPr lang="en-GB" noProof="0" dirty="0" err="1"/>
              <a:t>lui</a:t>
            </a:r>
            <a:r>
              <a:rPr lang="en-GB" noProof="0" dirty="0"/>
              <a:t> </a:t>
            </a:r>
            <a:r>
              <a:rPr lang="en-GB" noProof="0" dirty="0" err="1"/>
              <a:t>appartenait</a:t>
            </a:r>
            <a:r>
              <a:rPr lang="en-GB" noProof="0" dirty="0"/>
              <a:t>.</a:t>
            </a:r>
            <a:endParaRPr lang="en-GB" sz="2000" dirty="0"/>
          </a:p>
          <a:p>
            <a:pPr marL="0" indent="0">
              <a:buNone/>
            </a:pPr>
            <a:r>
              <a:rPr lang="en-GB" sz="1600" noProof="0" dirty="0"/>
              <a:t>(Zhang 2009, p. 173 =&gt; </a:t>
            </a:r>
            <a:r>
              <a:rPr lang="en-GB" sz="1600" noProof="0" dirty="0" err="1"/>
              <a:t>Péchenart’s</a:t>
            </a:r>
            <a:r>
              <a:rPr lang="en-GB" sz="1600" noProof="0" dirty="0"/>
              <a:t> official translation)</a:t>
            </a:r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84750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D981E3-6E21-BCDA-679F-0989F8809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85" y="1821230"/>
            <a:ext cx="5520240" cy="32155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92C38E-CC91-B3BE-1D23-7E8F0F89C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5" y="1821230"/>
            <a:ext cx="5520238" cy="32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79110-4FD2-245B-BD1A-BB555D2E8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000" noProof="0" dirty="0"/>
              <a:t>Who was Zhang Ailing?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F97D41-917C-29D7-62AF-D72D447FD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noProof="0" dirty="0" err="1">
                <a:effectLst/>
              </a:rPr>
              <a:t>張愛玲</a:t>
            </a:r>
            <a:r>
              <a:rPr lang="en-GB" sz="1500" noProof="0" dirty="0">
                <a:effectLst/>
              </a:rPr>
              <a:t> Zhang Ailing / Eileen Chang (1920–1995)</a:t>
            </a:r>
          </a:p>
          <a:p>
            <a:pPr>
              <a:lnSpc>
                <a:spcPct val="90000"/>
              </a:lnSpc>
            </a:pPr>
            <a:r>
              <a:rPr lang="en-GB" sz="1500" noProof="0" dirty="0"/>
              <a:t>R</a:t>
            </a:r>
            <a:r>
              <a:rPr lang="en-GB" sz="1500" noProof="0" dirty="0">
                <a:effectLst/>
              </a:rPr>
              <a:t>enowned and prolific author of contemporary Chinese literature</a:t>
            </a:r>
          </a:p>
          <a:p>
            <a:pPr>
              <a:lnSpc>
                <a:spcPct val="90000"/>
              </a:lnSpc>
            </a:pPr>
            <a:r>
              <a:rPr lang="en-GB" sz="1500" noProof="0" dirty="0"/>
              <a:t>G</a:t>
            </a:r>
            <a:r>
              <a:rPr lang="en-GB" sz="1500" noProof="0" dirty="0">
                <a:effectLst/>
              </a:rPr>
              <a:t>ained literary prominence in Japanese-occupied Shanghai and Hong Kong between 1943 and 1945</a:t>
            </a:r>
          </a:p>
          <a:p>
            <a:pPr>
              <a:lnSpc>
                <a:spcPct val="90000"/>
              </a:lnSpc>
            </a:pPr>
            <a:r>
              <a:rPr lang="en-GB" sz="1500" noProof="0" dirty="0">
                <a:effectLst/>
              </a:rPr>
              <a:t>However, after the Communist takeover of China, she fled the countr</a:t>
            </a:r>
            <a:r>
              <a:rPr lang="en-GB" sz="1500" noProof="0" dirty="0"/>
              <a:t>y to live in the United States</a:t>
            </a:r>
            <a:endParaRPr lang="en-GB" sz="1500" noProof="0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GB" sz="1500" noProof="0" dirty="0">
                <a:effectLst/>
              </a:rPr>
              <a:t>Known for her chiselled style full of disillusioned irony, for the strength of her writing and for the depth of her symbolic imagery. </a:t>
            </a:r>
          </a:p>
          <a:p>
            <a:pPr>
              <a:lnSpc>
                <a:spcPct val="90000"/>
              </a:lnSpc>
            </a:pPr>
            <a:r>
              <a:rPr lang="en-GB" sz="1500" noProof="0" dirty="0"/>
              <a:t>U</a:t>
            </a:r>
            <a:r>
              <a:rPr lang="en-GB" sz="1500" noProof="0" dirty="0">
                <a:effectLst/>
              </a:rPr>
              <a:t>nique wartime narrative: recount the seemingly irrelevant details and experiences of daily life of ordinary men and women in periods of social change and violence.</a:t>
            </a:r>
          </a:p>
        </p:txBody>
      </p:sp>
      <p:pic>
        <p:nvPicPr>
          <p:cNvPr id="1026" name="Picture 2" descr="Zhang Ailing — Chine Informations">
            <a:extLst>
              <a:ext uri="{FF2B5EF4-FFF2-40B4-BE49-F238E27FC236}">
                <a16:creationId xmlns:a16="http://schemas.microsoft.com/office/drawing/2014/main" id="{F0BB3849-8B33-DEFB-BCB6-EA353947E3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" b="-2"/>
          <a:stretch/>
        </p:blipFill>
        <p:spPr bwMode="auto">
          <a:xfrm>
            <a:off x="7837371" y="237744"/>
            <a:ext cx="412441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20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9FE07-0B77-2BC8-7C01-6D672821B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Conclusions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C97F0F-7221-E772-FC34-7DC6D1B59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French interlingual translation, just like Julia Lovell’s English version “places a ‘heavier’ emphasis on women’s bodies, suggesting the suppression women suffer in a patriarchal society” (Hui 2022). </a:t>
            </a:r>
          </a:p>
          <a:p>
            <a:r>
              <a:rPr lang="en-GB" noProof="0" dirty="0"/>
              <a:t>Both in the film and the interlingual translation, the supposed importance of attire and character description in Chang’s work as a means of revealing the condition of women, “mentally imprisoned by traditional values” (Zhang 2003:349), is confirmed.</a:t>
            </a:r>
          </a:p>
          <a:p>
            <a:r>
              <a:rPr lang="en-GB" dirty="0"/>
              <a:t>It is inferred that the French translation, published two years after the film adaptation, was somewhat </a:t>
            </a:r>
            <a:r>
              <a:rPr lang="en-GB" dirty="0" err="1"/>
              <a:t>transmedially</a:t>
            </a:r>
            <a:r>
              <a:rPr lang="en-GB" dirty="0"/>
              <a:t> influenced by it, exaggerating the sexual tension and the male gaze on the woman’s body.</a:t>
            </a:r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919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2E6C0-DA48-4131-0C87-7F9410BC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References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8F78C-4B53-7C13-2097-7A9593A1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Chang, Eileen. </a:t>
            </a:r>
            <a:r>
              <a:rPr lang="fr-BE" dirty="0"/>
              <a:t>2008. </a:t>
            </a:r>
            <a:r>
              <a:rPr lang="fr-BE" i="1" dirty="0"/>
              <a:t>Lust, Caution. Amour, luxure, trahison</a:t>
            </a:r>
            <a:r>
              <a:rPr lang="fr-BE" dirty="0"/>
              <a:t>, trans. Emmanuelle </a:t>
            </a:r>
            <a:r>
              <a:rPr lang="fr-BE" dirty="0" err="1"/>
              <a:t>Péchenart</a:t>
            </a:r>
            <a:r>
              <a:rPr lang="fr-BE" dirty="0"/>
              <a:t>. Robert Laffont.</a:t>
            </a:r>
          </a:p>
          <a:p>
            <a:r>
              <a:rPr lang="zh-CN" altLang="fr-FR" dirty="0"/>
              <a:t>张爱玲</a:t>
            </a:r>
            <a:r>
              <a:rPr lang="fr-BE" dirty="0"/>
              <a:t> Chang, Eileen. 2019. </a:t>
            </a:r>
            <a:r>
              <a:rPr lang="fr-FR" altLang="zh-CN" dirty="0"/>
              <a:t>《</a:t>
            </a:r>
            <a:r>
              <a:rPr lang="zh-CN" altLang="fr-FR" dirty="0"/>
              <a:t>张爱玲全集</a:t>
            </a:r>
            <a:r>
              <a:rPr lang="fr-FR" altLang="zh-CN" dirty="0"/>
              <a:t>》 </a:t>
            </a:r>
            <a:r>
              <a:rPr lang="fr-BE" i="1" dirty="0"/>
              <a:t>Zhang </a:t>
            </a:r>
            <a:r>
              <a:rPr lang="fr-BE" i="1" dirty="0" err="1"/>
              <a:t>Ailing</a:t>
            </a:r>
            <a:r>
              <a:rPr lang="fr-BE" i="1" dirty="0"/>
              <a:t> </a:t>
            </a:r>
            <a:r>
              <a:rPr lang="fr-BE" i="1" dirty="0" err="1"/>
              <a:t>quanji</a:t>
            </a:r>
            <a:r>
              <a:rPr lang="fr-BE" i="1" dirty="0"/>
              <a:t> </a:t>
            </a:r>
            <a:r>
              <a:rPr lang="fr-BE" dirty="0"/>
              <a:t>[Zhang </a:t>
            </a:r>
            <a:r>
              <a:rPr lang="fr-BE" dirty="0" err="1"/>
              <a:t>Ailing’s</a:t>
            </a:r>
            <a:r>
              <a:rPr lang="fr-BE" dirty="0"/>
              <a:t> Complete Works], 5 volumes. </a:t>
            </a:r>
            <a:r>
              <a:rPr lang="en-US" dirty="0"/>
              <a:t>Beijing Publishing Group.</a:t>
            </a:r>
            <a:endParaRPr lang="fr-BE" dirty="0"/>
          </a:p>
          <a:p>
            <a:r>
              <a:rPr lang="en-US" dirty="0" err="1"/>
              <a:t>Elleström</a:t>
            </a:r>
            <a:r>
              <a:rPr lang="en-US" dirty="0"/>
              <a:t>, Lars. 2023. Intermedial approaches. In: </a:t>
            </a:r>
            <a:r>
              <a:rPr lang="en-US" dirty="0" err="1"/>
              <a:t>Meynaerts</a:t>
            </a:r>
            <a:r>
              <a:rPr lang="en-US" dirty="0"/>
              <a:t>, R. &amp; Marais, K. (eds). </a:t>
            </a:r>
            <a:r>
              <a:rPr lang="en-US" i="1" dirty="0"/>
              <a:t>The Routledge Handbook of Translation Theory and Concepts</a:t>
            </a:r>
            <a:r>
              <a:rPr lang="en-US" dirty="0"/>
              <a:t> (pp. 389–409). Routledge. </a:t>
            </a:r>
            <a:endParaRPr lang="fr-BE" dirty="0"/>
          </a:p>
          <a:p>
            <a:r>
              <a:rPr lang="fr-BE" dirty="0"/>
              <a:t>Hui, Isaac. </a:t>
            </a:r>
            <a:r>
              <a:rPr lang="en-US" dirty="0"/>
              <a:t>2002. “It is still light outside” Reading and translating </a:t>
            </a:r>
            <a:r>
              <a:rPr lang="en-US" i="1" dirty="0"/>
              <a:t>Se, Jie</a:t>
            </a:r>
            <a:r>
              <a:rPr lang="en-US" dirty="0"/>
              <a:t> and </a:t>
            </a:r>
            <a:r>
              <a:rPr lang="en-US" i="1" dirty="0"/>
              <a:t>Lust, Caution</a:t>
            </a:r>
            <a:r>
              <a:rPr lang="en-US" dirty="0"/>
              <a:t> as world literature. </a:t>
            </a:r>
            <a:r>
              <a:rPr lang="fr-BE" i="1" dirty="0"/>
              <a:t>FORUM. Revue internationale d’interprétation et de traduction / International Journal of </a:t>
            </a:r>
            <a:r>
              <a:rPr lang="fr-BE" i="1" dirty="0" err="1"/>
              <a:t>Interpretation</a:t>
            </a:r>
            <a:r>
              <a:rPr lang="fr-BE" i="1" dirty="0"/>
              <a:t> and Translation</a:t>
            </a:r>
            <a:r>
              <a:rPr lang="fr-BE" dirty="0"/>
              <a:t>, vol. 20, issue 1, pp. 44–64.</a:t>
            </a:r>
          </a:p>
          <a:p>
            <a:r>
              <a:rPr lang="en-GB" dirty="0"/>
              <a:t>Kam, Louie (ed.). 2012. </a:t>
            </a:r>
            <a:r>
              <a:rPr lang="en-GB" i="1" dirty="0"/>
              <a:t>Eileen Chang: Romancing Languages, Cultures and Genres. </a:t>
            </a:r>
            <a:r>
              <a:rPr lang="en-GB" dirty="0"/>
              <a:t>Hong Kong University Press.</a:t>
            </a:r>
            <a:endParaRPr lang="fr-BE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72015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2E6C0-DA48-4131-0C87-7F9410BC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References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8F78C-4B53-7C13-2097-7A9593A16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Kaźmierczak, Marta. 2018. From </a:t>
            </a:r>
            <a:r>
              <a:rPr lang="en-US" dirty="0" err="1"/>
              <a:t>Intersemiotic</a:t>
            </a:r>
            <a:r>
              <a:rPr lang="en-US" dirty="0"/>
              <a:t> Translation to </a:t>
            </a:r>
            <a:r>
              <a:rPr lang="en-US" dirty="0" err="1"/>
              <a:t>Intersemiotic</a:t>
            </a:r>
            <a:r>
              <a:rPr lang="en-US" dirty="0"/>
              <a:t> Aspects of Translation. </a:t>
            </a:r>
            <a:r>
              <a:rPr lang="en-US" i="1" dirty="0" err="1"/>
              <a:t>Przekładaniec</a:t>
            </a:r>
            <a:r>
              <a:rPr lang="en-US" i="1" dirty="0"/>
              <a:t>. A Journal of Translation Studies</a:t>
            </a:r>
            <a:r>
              <a:rPr lang="en-US" dirty="0"/>
              <a:t> 34–35 (English Issue: Word and Image in Translation): 7–35.</a:t>
            </a:r>
            <a:endParaRPr lang="fr-BE" dirty="0"/>
          </a:p>
          <a:p>
            <a:r>
              <a:rPr lang="en-US" dirty="0"/>
              <a:t>Kaźmierczak, Marta. 2024. </a:t>
            </a:r>
            <a:r>
              <a:rPr lang="en-US" dirty="0" err="1"/>
              <a:t>Intermediality</a:t>
            </a:r>
            <a:r>
              <a:rPr lang="en-US" dirty="0"/>
              <a:t> and/in Translation. In: Bruhn, J., Azcárate, A.LV., de Paiva Vieira, M. (eds) </a:t>
            </a:r>
            <a:r>
              <a:rPr lang="en-US" i="1" dirty="0"/>
              <a:t>The Palgrave Handbook of </a:t>
            </a:r>
            <a:r>
              <a:rPr lang="en-US" i="1" dirty="0" err="1"/>
              <a:t>Intermediality</a:t>
            </a:r>
            <a:r>
              <a:rPr lang="en-US" i="1" dirty="0"/>
              <a:t> </a:t>
            </a:r>
            <a:r>
              <a:rPr lang="en-US" dirty="0"/>
              <a:t>(pp. 285-319). Palgrave Macmillan.</a:t>
            </a:r>
            <a:endParaRPr lang="fr-BE" dirty="0"/>
          </a:p>
          <a:p>
            <a:r>
              <a:rPr lang="en-GB" dirty="0"/>
              <a:t>Lee, Leo Ou-fan. 1999. </a:t>
            </a:r>
            <a:r>
              <a:rPr lang="en-GB" i="1" dirty="0"/>
              <a:t>Shanghai Modern: The Flowering of a New Urban Culture in China, 1930–1945</a:t>
            </a:r>
            <a:r>
              <a:rPr lang="en-GB" dirty="0"/>
              <a:t>. </a:t>
            </a:r>
            <a:r>
              <a:rPr lang="en-US" dirty="0"/>
              <a:t>Harvard University Press.</a:t>
            </a:r>
            <a:endParaRPr lang="fr-BE" dirty="0"/>
          </a:p>
          <a:p>
            <a:r>
              <a:rPr lang="en-US" dirty="0"/>
              <a:t>Peng, Hsiao-yen &amp; </a:t>
            </a:r>
            <a:r>
              <a:rPr lang="en-GB" dirty="0"/>
              <a:t>Whitney Crothers, Dilley. 2014. </a:t>
            </a:r>
            <a:r>
              <a:rPr lang="en-US" i="1" dirty="0"/>
              <a:t>From Eileen Chang to Ang Lee: Lust/Caution</a:t>
            </a:r>
            <a:r>
              <a:rPr lang="en-US" dirty="0"/>
              <a:t>. Routledge.</a:t>
            </a:r>
            <a:endParaRPr lang="fr-BE" dirty="0"/>
          </a:p>
          <a:p>
            <a:r>
              <a:rPr lang="en-US" dirty="0"/>
              <a:t>Zhang, Haoxuan. 2023. </a:t>
            </a:r>
            <a:r>
              <a:rPr lang="en-US" i="1" dirty="0"/>
              <a:t>Exploring </a:t>
            </a:r>
            <a:r>
              <a:rPr lang="en-US" i="1" dirty="0" err="1"/>
              <a:t>Intersemiotic</a:t>
            </a:r>
            <a:r>
              <a:rPr lang="en-US" i="1" dirty="0"/>
              <a:t> Translation Models: A Case Study of Ang Lee's Films</a:t>
            </a:r>
            <a:r>
              <a:rPr lang="en-US" dirty="0"/>
              <a:t>. Routledge.</a:t>
            </a:r>
            <a:endParaRPr lang="fr-BE" dirty="0"/>
          </a:p>
          <a:p>
            <a:r>
              <a:rPr lang="fr-BE" dirty="0"/>
              <a:t>Zhang, </a:t>
            </a:r>
            <a:r>
              <a:rPr lang="fr-BE" dirty="0" err="1"/>
              <a:t>Yinde</a:t>
            </a:r>
            <a:r>
              <a:rPr lang="fr-BE" dirty="0"/>
              <a:t>. 2003. </a:t>
            </a:r>
            <a:r>
              <a:rPr lang="fr-BE" i="1" dirty="0"/>
              <a:t>Le Monde romanesque chinois au XX</a:t>
            </a:r>
            <a:r>
              <a:rPr lang="fr-BE" i="1" baseline="30000" dirty="0"/>
              <a:t>e</a:t>
            </a:r>
            <a:r>
              <a:rPr lang="fr-BE" i="1" dirty="0"/>
              <a:t> siècle</a:t>
            </a:r>
            <a:r>
              <a:rPr lang="fr-BE" dirty="0"/>
              <a:t>. </a:t>
            </a:r>
            <a:r>
              <a:rPr lang="en-GB" dirty="0"/>
              <a:t>Honoré Champion.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93706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4310E-2525-222F-C256-592CF328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noProof="0" dirty="0"/>
              <a:t>Thank you for your attention!</a:t>
            </a:r>
          </a:p>
        </p:txBody>
      </p:sp>
      <p:pic>
        <p:nvPicPr>
          <p:cNvPr id="3074" name="Picture 2" descr="Lust, Caution (2007) | MUBI">
            <a:extLst>
              <a:ext uri="{FF2B5EF4-FFF2-40B4-BE49-F238E27FC236}">
                <a16:creationId xmlns:a16="http://schemas.microsoft.com/office/drawing/2014/main" id="{B66F0FC1-93D3-3C48-1047-25B1364A9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514" y="2014194"/>
            <a:ext cx="7082971" cy="39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55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st, Caution (2007)">
            <a:extLst>
              <a:ext uri="{FF2B5EF4-FFF2-40B4-BE49-F238E27FC236}">
                <a16:creationId xmlns:a16="http://schemas.microsoft.com/office/drawing/2014/main" id="{4F6A7B9D-48A5-26B2-CB0A-9A9885F1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3108" b="-2"/>
          <a:stretch>
            <a:fillRect/>
          </a:stretch>
        </p:blipFill>
        <p:spPr bwMode="auto">
          <a:xfrm>
            <a:off x="7837371" y="237744"/>
            <a:ext cx="412441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EEEEAB-A1FA-E677-22EC-83904FAA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GB" noProof="0" dirty="0"/>
              <a:t>Research goals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8E25E11-8454-C655-5419-A296CFE00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 lnSpcReduction="10000"/>
          </a:bodyPr>
          <a:lstStyle/>
          <a:p>
            <a:r>
              <a:rPr lang="en-GB" noProof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Combine translation criticism model (presented in </a:t>
            </a:r>
            <a:r>
              <a:rPr lang="en-GB" noProof="0" dirty="0">
                <a:ea typeface="DengXian" panose="02010600030101010101" pitchFamily="2" charset="-122"/>
                <a:cs typeface="Times New Roman" panose="02020603050405020304" pitchFamily="18" charset="0"/>
              </a:rPr>
              <a:t>TREXTUALITY 1 in Turku) </a:t>
            </a:r>
            <a:r>
              <a:rPr lang="en-GB" noProof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with study of an </a:t>
            </a:r>
            <a:r>
              <a:rPr lang="en-GB" noProof="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intersemiotic</a:t>
            </a:r>
            <a:r>
              <a:rPr lang="en-GB" noProof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translation</a:t>
            </a:r>
          </a:p>
          <a:p>
            <a:r>
              <a:rPr lang="en-GB" noProof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Focus on Kaźmierczak’s (2018, 2024) </a:t>
            </a:r>
            <a:r>
              <a:rPr lang="en-GB" noProof="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intersemiotic</a:t>
            </a:r>
            <a:r>
              <a:rPr lang="en-GB" noProof="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aspects of translation = “a situation of mediating between languages (or comparing language versions) in which taking into account other semiotic codes/layers apart from the verbal one is characteristic or even obligatory”</a:t>
            </a:r>
          </a:p>
          <a:p>
            <a:pPr>
              <a:lnSpc>
                <a:spcPct val="90000"/>
              </a:lnSpc>
            </a:pPr>
            <a:r>
              <a:rPr lang="en-GB" b="1" u="sng" noProof="0" dirty="0"/>
              <a:t>Study sample</a:t>
            </a:r>
            <a:r>
              <a:rPr lang="en-GB" b="1" noProof="0" dirty="0"/>
              <a:t>: </a:t>
            </a:r>
            <a:r>
              <a:rPr lang="en-GB" b="1" noProof="0" dirty="0" err="1"/>
              <a:t>色·戒</a:t>
            </a:r>
            <a:r>
              <a:rPr lang="en-GB" b="1" noProof="0" dirty="0"/>
              <a:t> </a:t>
            </a:r>
            <a:r>
              <a:rPr lang="en-GB" b="1" i="1" noProof="0" dirty="0" err="1"/>
              <a:t>Lust.Caution</a:t>
            </a:r>
            <a:r>
              <a:rPr lang="en-GB" b="1" i="1" noProof="0" dirty="0"/>
              <a:t> </a:t>
            </a:r>
            <a:r>
              <a:rPr lang="en-GB" b="1" noProof="0" dirty="0"/>
              <a:t>(1979)</a:t>
            </a:r>
          </a:p>
          <a:p>
            <a:pPr lvl="1">
              <a:lnSpc>
                <a:spcPct val="90000"/>
              </a:lnSpc>
            </a:pPr>
            <a:r>
              <a:rPr lang="en-GB" b="1" i="1" noProof="0" dirty="0"/>
              <a:t>Lust, Caution </a:t>
            </a:r>
            <a:r>
              <a:rPr lang="en-GB" b="1" noProof="0" dirty="0"/>
              <a:t>(2007), film adaptation by Ang Lee</a:t>
            </a:r>
          </a:p>
          <a:p>
            <a:pPr lvl="1">
              <a:lnSpc>
                <a:spcPct val="90000"/>
              </a:lnSpc>
            </a:pPr>
            <a:r>
              <a:rPr lang="en-GB" b="1" i="1" noProof="0" dirty="0"/>
              <a:t>Lust, Caution. Amour, </a:t>
            </a:r>
            <a:r>
              <a:rPr lang="en-GB" b="1" i="1" noProof="0" dirty="0" err="1"/>
              <a:t>luxure</a:t>
            </a:r>
            <a:r>
              <a:rPr lang="en-GB" b="1" i="1" noProof="0" dirty="0"/>
              <a:t>, </a:t>
            </a:r>
            <a:r>
              <a:rPr lang="en-GB" b="1" i="1" noProof="0" dirty="0" err="1"/>
              <a:t>trahison</a:t>
            </a:r>
            <a:r>
              <a:rPr lang="en-GB" b="1" i="1" noProof="0" dirty="0"/>
              <a:t> </a:t>
            </a:r>
            <a:r>
              <a:rPr lang="en-GB" b="1" noProof="0" dirty="0"/>
              <a:t>(2009), transl. Emmanuelle </a:t>
            </a:r>
            <a:r>
              <a:rPr lang="en-GB" b="1" noProof="0" dirty="0" err="1"/>
              <a:t>Péchenart</a:t>
            </a:r>
            <a:endParaRPr lang="en-GB" b="1" noProof="0" dirty="0"/>
          </a:p>
          <a:p>
            <a:endParaRPr lang="en-GB" noProof="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552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CF169-8195-2A0D-484B-E264A2B9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Methodology</a:t>
            </a:r>
          </a:p>
        </p:txBody>
      </p:sp>
      <p:graphicFrame>
        <p:nvGraphicFramePr>
          <p:cNvPr id="4102" name="Espace réservé du contenu 4">
            <a:extLst>
              <a:ext uri="{FF2B5EF4-FFF2-40B4-BE49-F238E27FC236}">
                <a16:creationId xmlns:a16="http://schemas.microsoft.com/office/drawing/2014/main" id="{B411EDC7-469F-E4EE-EDC2-D44F04DAD0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031796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5364F5DA-FF5D-9AD6-38ED-A5A73D00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642594"/>
            <a:ext cx="2457192" cy="11169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6250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591F95-C8EC-168C-E4F1-893BE3A20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6ABBFC-E45A-DC45-E5B1-B1224B83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4400" noProof="0" dirty="0"/>
              <a:t>Zhang Ailing corpus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F9A001-7B45-AC88-E933-F5A6F5D84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334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600" noProof="0" dirty="0"/>
              <a:t>Fifteen major short stories and novellas from the years 1943–1944 contained in the collection </a:t>
            </a:r>
            <a:r>
              <a:rPr lang="en-GB" sz="1600" noProof="0" dirty="0" err="1"/>
              <a:t>传奇</a:t>
            </a:r>
            <a:r>
              <a:rPr lang="en-GB" sz="1600" noProof="0" dirty="0"/>
              <a:t> </a:t>
            </a:r>
            <a:r>
              <a:rPr lang="en-GB" sz="1600" i="1" noProof="0" dirty="0"/>
              <a:t>Chuanqi</a:t>
            </a:r>
            <a:r>
              <a:rPr lang="en-GB" sz="1600" noProof="0" dirty="0"/>
              <a:t> [Romances], (1944/1946), widely regarded as epitomizing Chang’s oeuvre and having been the subject of several critical analyses (Lin 2007).</a:t>
            </a:r>
            <a:endParaRPr lang="en-GB" sz="1100" noProof="0" dirty="0"/>
          </a:p>
          <a:p>
            <a:pPr>
              <a:lnSpc>
                <a:spcPct val="90000"/>
              </a:lnSpc>
            </a:pPr>
            <a:endParaRPr lang="en-GB" sz="1600" noProof="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8753D52-2A3C-48DE-131F-6C393BCF7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215898"/>
              </p:ext>
            </p:extLst>
          </p:nvPr>
        </p:nvGraphicFramePr>
        <p:xfrm>
          <a:off x="685800" y="1946204"/>
          <a:ext cx="7772400" cy="3657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30891741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720425511"/>
                    </a:ext>
                  </a:extLst>
                </a:gridCol>
              </a:tblGrid>
              <a:tr h="377051"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留情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Liuqing</a:t>
                      </a:r>
                      <a:r>
                        <a:rPr lang="en-GB" sz="1200" b="0" noProof="0" dirty="0"/>
                        <a:t> [Traces of Love] (January 1944)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沉香屑·第一炉香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Chenxiangxie</a:t>
                      </a:r>
                      <a:r>
                        <a:rPr lang="en-GB" sz="1200" b="0" i="1" noProof="0" dirty="0"/>
                        <a:t> – Di-</a:t>
                      </a:r>
                      <a:r>
                        <a:rPr lang="en-GB" sz="1200" b="0" i="1" noProof="0" dirty="0" err="1"/>
                        <a:t>yi</a:t>
                      </a:r>
                      <a:r>
                        <a:rPr lang="en-GB" sz="1200" b="0" i="1" noProof="0" dirty="0"/>
                        <a:t> </a:t>
                      </a:r>
                      <a:r>
                        <a:rPr lang="en-GB" sz="1200" b="0" i="1" noProof="0" dirty="0" err="1"/>
                        <a:t>luxiang</a:t>
                      </a:r>
                      <a:r>
                        <a:rPr lang="en-GB" sz="1200" b="0" i="1" noProof="0" dirty="0"/>
                        <a:t> </a:t>
                      </a:r>
                      <a:r>
                        <a:rPr lang="en-GB" sz="1200" b="0" noProof="0" dirty="0"/>
                        <a:t>[Aloeswood Incense: The First Brazier] (April 1943)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776082"/>
                  </a:ext>
                </a:extLst>
              </a:tr>
              <a:tr h="37705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鸿鸾禧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Hongluanxi</a:t>
                      </a:r>
                      <a:r>
                        <a:rPr lang="en-GB" sz="1200" noProof="0" dirty="0"/>
                        <a:t> [Great Felicity] (May 1944)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沉香屑·第二炉香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Chenxiangxie</a:t>
                      </a:r>
                      <a:r>
                        <a:rPr lang="en-GB" sz="1200" b="0" i="1" noProof="0" dirty="0"/>
                        <a:t> – Di-er </a:t>
                      </a:r>
                      <a:r>
                        <a:rPr lang="en-GB" sz="1200" b="0" i="1" noProof="0" dirty="0" err="1"/>
                        <a:t>luxiang</a:t>
                      </a:r>
                      <a:r>
                        <a:rPr lang="en-GB" sz="1200" b="0" i="1" noProof="0" dirty="0"/>
                        <a:t> </a:t>
                      </a:r>
                      <a:r>
                        <a:rPr lang="en-GB" sz="1200" b="0" noProof="0" dirty="0"/>
                        <a:t>[Aloeswood Incense: The Second Brazier] (May 1943)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242148"/>
                  </a:ext>
                </a:extLst>
              </a:tr>
              <a:tr h="37705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红玫瑰与白玫瑰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/>
                        <a:t>Hong </a:t>
                      </a:r>
                      <a:r>
                        <a:rPr lang="en-GB" sz="1200" i="1" noProof="0" dirty="0" err="1"/>
                        <a:t>meigui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i="1" noProof="0" dirty="0" err="1"/>
                        <a:t>yu</a:t>
                      </a:r>
                      <a:r>
                        <a:rPr lang="en-GB" sz="1200" i="1" noProof="0" dirty="0"/>
                        <a:t> bai </a:t>
                      </a:r>
                      <a:r>
                        <a:rPr lang="en-GB" sz="1200" i="1" noProof="0" dirty="0" err="1"/>
                        <a:t>meigui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[Red Rose, White Rose] (June 1944)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琉璃瓦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Liuliwa</a:t>
                      </a:r>
                      <a:r>
                        <a:rPr lang="en-GB" sz="1200" b="0" noProof="0" dirty="0"/>
                        <a:t> [The Glazed Tiles] (October 1943)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413898"/>
                  </a:ext>
                </a:extLst>
              </a:tr>
              <a:tr h="23203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等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/>
                        <a:t>Deng</a:t>
                      </a:r>
                      <a:r>
                        <a:rPr lang="en-GB" sz="1200" noProof="0" dirty="0"/>
                        <a:t> [Waiting] (November 1944)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心经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/>
                        <a:t>Xinjing</a:t>
                      </a:r>
                      <a:r>
                        <a:rPr lang="en-GB" sz="1200" b="0" noProof="0" dirty="0"/>
                        <a:t> [The Heart Meridian] (July 1943)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88762"/>
                  </a:ext>
                </a:extLst>
              </a:tr>
              <a:tr h="522070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桂花蒸·阿小悲秋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Guihuazheng</a:t>
                      </a:r>
                      <a:r>
                        <a:rPr lang="en-GB" sz="1200" i="1" noProof="0" dirty="0"/>
                        <a:t> – A Xiao </a:t>
                      </a:r>
                      <a:r>
                        <a:rPr lang="en-GB" sz="1200" i="1" noProof="0" dirty="0" err="1"/>
                        <a:t>beiqiu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[Shame, Amah! / Steamed Osmanthus Flower – Ah Xiao’s Unhappy Autumn] (September 1944)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年轻的时候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Nianqing</a:t>
                      </a:r>
                      <a:r>
                        <a:rPr lang="en-GB" sz="1200" b="0" i="1" noProof="0" dirty="0"/>
                        <a:t> de </a:t>
                      </a:r>
                      <a:r>
                        <a:rPr lang="en-GB" sz="1200" b="0" i="1" noProof="0" dirty="0" err="1"/>
                        <a:t>shihou</a:t>
                      </a:r>
                      <a:r>
                        <a:rPr lang="en-GB" sz="1200" b="0" i="1" noProof="0" dirty="0"/>
                        <a:t> </a:t>
                      </a:r>
                      <a:r>
                        <a:rPr lang="en-GB" sz="1200" b="0" noProof="0" dirty="0"/>
                        <a:t>[In the Years of Youth] (January 1944)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053065"/>
                  </a:ext>
                </a:extLst>
              </a:tr>
              <a:tr h="23203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金锁记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Jinsuo</a:t>
                      </a:r>
                      <a:r>
                        <a:rPr lang="en-GB" sz="1200" i="1" noProof="0" dirty="0"/>
                        <a:t> ji </a:t>
                      </a:r>
                      <a:r>
                        <a:rPr lang="en-GB" sz="1200" noProof="0" dirty="0"/>
                        <a:t>[The Golden Cangue] (October 1943)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花凋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Huadiao</a:t>
                      </a:r>
                      <a:r>
                        <a:rPr lang="en-GB" sz="1200" b="0" noProof="0" dirty="0"/>
                        <a:t> [A Wilted Flower] (February 1944)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79222"/>
                  </a:ext>
                </a:extLst>
              </a:tr>
              <a:tr h="37705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倾城之恋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Qincheng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i="1" noProof="0" dirty="0" err="1"/>
                        <a:t>zhi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i="1" noProof="0" dirty="0" err="1"/>
                        <a:t>lian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[Love in a Fallen City] (September 1943)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封锁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Fengsuo</a:t>
                      </a:r>
                      <a:r>
                        <a:rPr lang="en-GB" sz="1200" b="0" noProof="0" dirty="0"/>
                        <a:t> [Sealed Off / Shutdown] (June 1943).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11841"/>
                  </a:ext>
                </a:extLst>
              </a:tr>
              <a:tr h="23203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茉莉香片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/>
                        <a:t>Moli </a:t>
                      </a:r>
                      <a:r>
                        <a:rPr lang="en-GB" sz="1200" i="1" noProof="0" dirty="0" err="1"/>
                        <a:t>xiangpian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[Jasmine Tea] (June 1943)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noProof="0" dirty="0"/>
                        <a:t>+ </a:t>
                      </a:r>
                      <a:r>
                        <a:rPr lang="en-GB" sz="1200" b="1" noProof="0" dirty="0" err="1"/>
                        <a:t>色·戒</a:t>
                      </a:r>
                      <a:r>
                        <a:rPr lang="en-GB" sz="1200" b="1" noProof="0" dirty="0"/>
                        <a:t> </a:t>
                      </a:r>
                      <a:r>
                        <a:rPr lang="en-GB" sz="1200" b="1" i="1" noProof="0" dirty="0" err="1"/>
                        <a:t>Se.jie</a:t>
                      </a:r>
                      <a:r>
                        <a:rPr lang="en-GB" sz="1200" b="1" i="1" noProof="0" dirty="0"/>
                        <a:t> </a:t>
                      </a:r>
                      <a:r>
                        <a:rPr lang="en-GB" sz="1200" b="1" noProof="0" dirty="0"/>
                        <a:t>[</a:t>
                      </a:r>
                      <a:r>
                        <a:rPr lang="en-GB" sz="1200" b="1" noProof="0" dirty="0" err="1"/>
                        <a:t>Lust.Caution</a:t>
                      </a:r>
                      <a:r>
                        <a:rPr lang="en-GB" sz="1200" b="1" noProof="0" dirty="0"/>
                        <a:t>] (1979)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812425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D7CDC430-3E50-4B3B-54C1-ED7C8F5C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470881"/>
            <a:ext cx="2430780" cy="342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49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1907402-746C-F60A-A031-7C30BEB4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Republican literature corpus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F9D641F-1CD5-5E59-C324-37E363314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78174"/>
              </p:ext>
            </p:extLst>
          </p:nvPr>
        </p:nvGraphicFramePr>
        <p:xfrm>
          <a:off x="716690" y="519006"/>
          <a:ext cx="7698261" cy="581998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15203">
                  <a:extLst>
                    <a:ext uri="{9D8B030D-6E8A-4147-A177-3AD203B41FA5}">
                      <a16:colId xmlns:a16="http://schemas.microsoft.com/office/drawing/2014/main" val="3478819625"/>
                    </a:ext>
                  </a:extLst>
                </a:gridCol>
                <a:gridCol w="5983058">
                  <a:extLst>
                    <a:ext uri="{9D8B030D-6E8A-4147-A177-3AD203B41FA5}">
                      <a16:colId xmlns:a16="http://schemas.microsoft.com/office/drawing/2014/main" val="2890767641"/>
                    </a:ext>
                  </a:extLst>
                </a:gridCol>
              </a:tblGrid>
              <a:tr h="477021"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鲁迅</a:t>
                      </a:r>
                      <a:r>
                        <a:rPr lang="en-GB" sz="1200" b="0" noProof="0" dirty="0"/>
                        <a:t> Lu Xun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呐喊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/>
                        <a:t>Nahan</a:t>
                      </a:r>
                      <a:r>
                        <a:rPr lang="en-GB" sz="1200" b="0" noProof="0" dirty="0"/>
                        <a:t> [</a:t>
                      </a:r>
                      <a:r>
                        <a:rPr lang="en-GB" sz="1200" b="0" noProof="0" dirty="0" err="1"/>
                        <a:t>OutCry</a:t>
                      </a:r>
                      <a:r>
                        <a:rPr lang="en-GB" sz="1200" b="0" noProof="0" dirty="0"/>
                        <a:t>] (1923); </a:t>
                      </a:r>
                      <a:r>
                        <a:rPr lang="en-GB" sz="1200" b="0" noProof="0" dirty="0" err="1"/>
                        <a:t>彷徨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Panghuang</a:t>
                      </a:r>
                      <a:r>
                        <a:rPr lang="en-GB" sz="1200" b="0" noProof="0" dirty="0"/>
                        <a:t> [Wandering] (1925) (collections of novellas and short stories)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270065"/>
                  </a:ext>
                </a:extLst>
              </a:tr>
              <a:tr h="286260"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老舍</a:t>
                      </a:r>
                      <a:r>
                        <a:rPr lang="en-GB" sz="1200" b="0" noProof="0" dirty="0"/>
                        <a:t> Lao She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骆驼祥子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 err="1"/>
                        <a:t>Luotuo</a:t>
                      </a:r>
                      <a:r>
                        <a:rPr lang="en-GB" sz="1200" b="0" i="1" noProof="0" dirty="0"/>
                        <a:t> </a:t>
                      </a:r>
                      <a:r>
                        <a:rPr lang="en-GB" sz="1200" b="0" i="1" noProof="0" dirty="0" err="1"/>
                        <a:t>Xiangzi</a:t>
                      </a:r>
                      <a:r>
                        <a:rPr lang="en-GB" sz="1200" b="0" i="1" noProof="0" dirty="0"/>
                        <a:t> </a:t>
                      </a:r>
                      <a:r>
                        <a:rPr lang="en-GB" sz="1200" b="0" noProof="0" dirty="0"/>
                        <a:t>[Rickshaw Boy] (1936) (novel)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701181"/>
                  </a:ext>
                </a:extLst>
              </a:tr>
              <a:tr h="286260">
                <a:tc gridSpan="2">
                  <a:txBody>
                    <a:bodyPr/>
                    <a:lstStyle/>
                    <a:p>
                      <a:r>
                        <a:rPr lang="en-GB" sz="1200" b="1" noProof="0" dirty="0"/>
                        <a:t>Left-wing prominent writers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894774"/>
                  </a:ext>
                </a:extLst>
              </a:tr>
              <a:tr h="286260"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茅盾</a:t>
                      </a:r>
                      <a:r>
                        <a:rPr lang="en-GB" sz="1200" b="0" noProof="0" dirty="0"/>
                        <a:t> Mao Dun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子夜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/>
                        <a:t>Ziye</a:t>
                      </a:r>
                      <a:r>
                        <a:rPr lang="en-GB" sz="1200" b="0" noProof="0" dirty="0"/>
                        <a:t> [Midnight: A Romance of China] (1933) (novel)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23708"/>
                  </a:ext>
                </a:extLst>
              </a:tr>
              <a:tr h="286260"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巴金</a:t>
                      </a:r>
                      <a:r>
                        <a:rPr lang="en-GB" sz="1200" b="0" noProof="0" dirty="0"/>
                        <a:t> Ba Jin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家</a:t>
                      </a:r>
                      <a:r>
                        <a:rPr lang="en-GB" sz="1200" b="0" noProof="0" dirty="0"/>
                        <a:t> </a:t>
                      </a:r>
                      <a:r>
                        <a:rPr lang="en-GB" sz="1200" b="0" i="1" noProof="0" dirty="0"/>
                        <a:t>Jia</a:t>
                      </a:r>
                      <a:r>
                        <a:rPr lang="en-GB" sz="1200" b="0" noProof="0" dirty="0"/>
                        <a:t> [The Family] (1933) (novel)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0977579"/>
                  </a:ext>
                </a:extLst>
              </a:tr>
              <a:tr h="286260">
                <a:tc gridSpan="2">
                  <a:txBody>
                    <a:bodyPr/>
                    <a:lstStyle/>
                    <a:p>
                      <a:r>
                        <a:rPr lang="en-GB" sz="1200" b="1" noProof="0" dirty="0" err="1"/>
                        <a:t>Jingpai</a:t>
                      </a:r>
                      <a:endParaRPr lang="en-GB" sz="1200" b="1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590609"/>
                  </a:ext>
                </a:extLst>
              </a:tr>
              <a:tr h="47702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沈从文</a:t>
                      </a:r>
                      <a:r>
                        <a:rPr lang="en-GB" sz="1200" noProof="0" dirty="0"/>
                        <a:t> Shen </a:t>
                      </a:r>
                      <a:r>
                        <a:rPr lang="en-GB" sz="1200" noProof="0" dirty="0" err="1"/>
                        <a:t>Congwen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边城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Biancheng</a:t>
                      </a:r>
                      <a:r>
                        <a:rPr lang="en-GB" sz="1200" noProof="0" dirty="0"/>
                        <a:t> [Border Town] (1934) (novella); </a:t>
                      </a:r>
                      <a:r>
                        <a:rPr lang="en-GB" sz="1200" noProof="0" dirty="0" err="1"/>
                        <a:t>长河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noProof="0" dirty="0" err="1"/>
                        <a:t>Changhe</a:t>
                      </a:r>
                      <a:r>
                        <a:rPr lang="en-GB" sz="1200" noProof="0" dirty="0"/>
                        <a:t> [Long River] (1945) (novel)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112264"/>
                  </a:ext>
                </a:extLst>
              </a:tr>
              <a:tr h="286260">
                <a:tc gridSpan="2">
                  <a:txBody>
                    <a:bodyPr/>
                    <a:lstStyle/>
                    <a:p>
                      <a:r>
                        <a:rPr lang="en-GB" sz="1200" b="1" u="none" noProof="0" dirty="0" err="1"/>
                        <a:t>Haipai</a:t>
                      </a:r>
                      <a:endParaRPr lang="en-GB" sz="1200" b="1" u="none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5444"/>
                  </a:ext>
                </a:extLst>
              </a:tr>
              <a:tr h="1240254"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穆时英</a:t>
                      </a:r>
                      <a:r>
                        <a:rPr lang="en-GB" sz="1200" b="0" noProof="0" dirty="0"/>
                        <a:t> Mu </a:t>
                      </a:r>
                      <a:r>
                        <a:rPr lang="en-GB" sz="1200" b="0" noProof="0" dirty="0" err="1"/>
                        <a:t>Shiying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黑牡丹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/>
                        <a:t>Hei </a:t>
                      </a:r>
                      <a:r>
                        <a:rPr lang="en-GB" sz="1200" i="1" noProof="0" dirty="0" err="1"/>
                        <a:t>mudan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[Black Peony] (1933); </a:t>
                      </a:r>
                      <a:r>
                        <a:rPr lang="en-GB" sz="1200" noProof="0" dirty="0" err="1"/>
                        <a:t>上海的狐步舞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/>
                        <a:t>Shanghai de </a:t>
                      </a:r>
                      <a:r>
                        <a:rPr lang="en-GB" sz="1200" i="1" noProof="0" dirty="0" err="1"/>
                        <a:t>hubuwu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[Shanghai Fox-Trot] (1934); </a:t>
                      </a:r>
                      <a:r>
                        <a:rPr lang="en-GB" sz="1200" noProof="0" dirty="0" err="1"/>
                        <a:t>南北极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/>
                        <a:t>Nan-</a:t>
                      </a:r>
                      <a:r>
                        <a:rPr lang="en-GB" sz="1200" i="1" noProof="0" dirty="0" err="1"/>
                        <a:t>beiji</a:t>
                      </a:r>
                      <a:r>
                        <a:rPr lang="en-GB" sz="1200" noProof="0" dirty="0"/>
                        <a:t> [North Pole, South Pole] (1932); </a:t>
                      </a:r>
                      <a:r>
                        <a:rPr lang="en-GB" sz="1200" noProof="0" dirty="0" err="1"/>
                        <a:t>公墓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Gongmu</a:t>
                      </a:r>
                      <a:r>
                        <a:rPr lang="en-GB" sz="1200" noProof="0" dirty="0"/>
                        <a:t> [Public Cemetery] (1933); </a:t>
                      </a:r>
                      <a:r>
                        <a:rPr lang="en-GB" sz="1200" noProof="0" dirty="0" err="1"/>
                        <a:t>白金的女体塑像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Baijin</a:t>
                      </a:r>
                      <a:r>
                        <a:rPr lang="en-GB" sz="1200" i="1" noProof="0" dirty="0"/>
                        <a:t> de </a:t>
                      </a:r>
                      <a:r>
                        <a:rPr lang="en-GB" sz="1200" i="1" noProof="0" dirty="0" err="1"/>
                        <a:t>nüti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i="1" noProof="0" dirty="0" err="1"/>
                        <a:t>suxiang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[Statue of a Platinum Woman] (1934); </a:t>
                      </a:r>
                      <a:r>
                        <a:rPr lang="en-GB" sz="1200" i="1" noProof="0" dirty="0" err="1"/>
                        <a:t>Craven“A</a:t>
                      </a:r>
                      <a:r>
                        <a:rPr lang="en-GB" sz="1200" i="1" noProof="0" dirty="0"/>
                        <a:t>”</a:t>
                      </a:r>
                      <a:r>
                        <a:rPr lang="en-GB" sz="1200" noProof="0" dirty="0"/>
                        <a:t> (1932); </a:t>
                      </a:r>
                      <a:r>
                        <a:rPr lang="en-GB" sz="1200" noProof="0" dirty="0" err="1"/>
                        <a:t>夜总会里的五个人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Yezonghui</a:t>
                      </a:r>
                      <a:r>
                        <a:rPr lang="en-GB" sz="1200" i="1" noProof="0" dirty="0"/>
                        <a:t> li de </a:t>
                      </a:r>
                      <a:r>
                        <a:rPr lang="en-GB" sz="1200" i="1" noProof="0" dirty="0" err="1"/>
                        <a:t>wu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i="1" noProof="0" dirty="0" err="1"/>
                        <a:t>ge</a:t>
                      </a:r>
                      <a:r>
                        <a:rPr lang="en-GB" sz="1200" i="1" noProof="0" dirty="0"/>
                        <a:t> ren </a:t>
                      </a:r>
                      <a:r>
                        <a:rPr lang="en-GB" sz="1200" noProof="0" dirty="0"/>
                        <a:t>[Five in a Nightclub] (1933) (short stories and novellas)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665771"/>
                  </a:ext>
                </a:extLst>
              </a:tr>
              <a:tr h="477021">
                <a:tc>
                  <a:txBody>
                    <a:bodyPr/>
                    <a:lstStyle/>
                    <a:p>
                      <a:r>
                        <a:rPr lang="en-GB" sz="1200" b="0" noProof="0" dirty="0" err="1"/>
                        <a:t>刘呐鸥</a:t>
                      </a:r>
                      <a:r>
                        <a:rPr lang="en-GB" sz="1200" b="0" noProof="0" dirty="0"/>
                        <a:t> Liu </a:t>
                      </a:r>
                      <a:r>
                        <a:rPr lang="en-GB" sz="1200" b="0" noProof="0" dirty="0" err="1"/>
                        <a:t>Na’ou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err="1"/>
                        <a:t>都市风景线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/>
                        <a:t>Dushi </a:t>
                      </a:r>
                      <a:r>
                        <a:rPr lang="en-GB" sz="1200" i="1" noProof="0" dirty="0" err="1"/>
                        <a:t>fengjingxian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[Cityscape] (1930) (collection of novellas and short stories)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204996"/>
                  </a:ext>
                </a:extLst>
              </a:tr>
              <a:tr h="28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noProof="0" dirty="0"/>
                        <a:t>Female writers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BAD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B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198642"/>
                  </a:ext>
                </a:extLst>
              </a:tr>
              <a:tr h="477021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丁玲</a:t>
                      </a:r>
                      <a:r>
                        <a:rPr lang="en-GB" sz="1200" noProof="0" dirty="0"/>
                        <a:t> Ding Ling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err="1"/>
                        <a:t>莎菲女士的日记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Sufei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i="1" noProof="0" dirty="0" err="1"/>
                        <a:t>nüshi</a:t>
                      </a:r>
                      <a:r>
                        <a:rPr lang="en-GB" sz="1200" i="1" noProof="0" dirty="0"/>
                        <a:t> de </a:t>
                      </a:r>
                      <a:r>
                        <a:rPr lang="en-GB" sz="1200" i="1" noProof="0" dirty="0" err="1"/>
                        <a:t>riji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[Miss Sophia’s Diary/The Diary of Miss Sophie] (1928) (novella)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542255"/>
                  </a:ext>
                </a:extLst>
              </a:tr>
              <a:tr h="667829">
                <a:tc>
                  <a:txBody>
                    <a:bodyPr/>
                    <a:lstStyle/>
                    <a:p>
                      <a:r>
                        <a:rPr lang="en-GB" sz="1200" noProof="0" dirty="0" err="1"/>
                        <a:t>凌叔华</a:t>
                      </a:r>
                      <a:r>
                        <a:rPr lang="en-GB" sz="1200" noProof="0" dirty="0"/>
                        <a:t> Ling Shuhua</a:t>
                      </a:r>
                      <a:endParaRPr lang="en-GB" sz="1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err="1"/>
                        <a:t>绣枕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Xiuzhen</a:t>
                      </a:r>
                      <a:r>
                        <a:rPr lang="en-GB" sz="1200" noProof="0" dirty="0"/>
                        <a:t> [Embroidered Pillows] (1925); </a:t>
                      </a:r>
                      <a:r>
                        <a:rPr lang="en-GB" sz="1200" noProof="0" dirty="0" err="1"/>
                        <a:t>酒后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Jiuhou</a:t>
                      </a:r>
                      <a:r>
                        <a:rPr lang="en-GB" sz="1200" noProof="0" dirty="0"/>
                        <a:t> [Intoxicated] (1925); </a:t>
                      </a:r>
                      <a:r>
                        <a:rPr lang="en-GB" sz="1200" noProof="0" dirty="0" err="1"/>
                        <a:t>中秋晚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Zhongqiuwan</a:t>
                      </a:r>
                      <a:r>
                        <a:rPr lang="en-GB" sz="1200" noProof="0" dirty="0"/>
                        <a:t> [The Night of the Mid-Autumn Festival] (1925); </a:t>
                      </a:r>
                      <a:r>
                        <a:rPr lang="en-GB" sz="1200" noProof="0" dirty="0" err="1"/>
                        <a:t>小哥儿俩</a:t>
                      </a:r>
                      <a:r>
                        <a:rPr lang="en-GB" sz="1200" noProof="0" dirty="0"/>
                        <a:t> </a:t>
                      </a:r>
                      <a:r>
                        <a:rPr lang="en-GB" sz="1200" i="1" noProof="0" dirty="0" err="1"/>
                        <a:t>Xiaoger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i="1" noProof="0" dirty="0" err="1"/>
                        <a:t>lia</a:t>
                      </a:r>
                      <a:r>
                        <a:rPr lang="en-GB" sz="1200" i="1" noProof="0" dirty="0"/>
                        <a:t> </a:t>
                      </a:r>
                      <a:r>
                        <a:rPr lang="en-GB" sz="1200" noProof="0" dirty="0"/>
                        <a:t>[Little Brothers] (1935) (novellas)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064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5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D11844-37EE-5F16-64BF-EEF19132E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100" noProof="0" dirty="0" err="1">
                <a:solidFill>
                  <a:schemeClr val="tx1"/>
                </a:solidFill>
              </a:rPr>
              <a:t>SketchEngine</a:t>
            </a:r>
            <a:r>
              <a:rPr lang="en-GB" sz="4100" noProof="0" dirty="0">
                <a:solidFill>
                  <a:schemeClr val="tx1"/>
                </a:solidFill>
              </a:rPr>
              <a:t>: results</a:t>
            </a:r>
          </a:p>
        </p:txBody>
      </p:sp>
      <p:graphicFrame>
        <p:nvGraphicFramePr>
          <p:cNvPr id="18" name="Espace réservé du contenu 2">
            <a:extLst>
              <a:ext uri="{FF2B5EF4-FFF2-40B4-BE49-F238E27FC236}">
                <a16:creationId xmlns:a16="http://schemas.microsoft.com/office/drawing/2014/main" id="{CF332322-E864-0158-6192-742C1EDCE4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791050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8815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BE56B35-F4C4-2CE4-0DB0-15DF0CA51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44610"/>
              </p:ext>
            </p:extLst>
          </p:nvPr>
        </p:nvGraphicFramePr>
        <p:xfrm>
          <a:off x="408963" y="364487"/>
          <a:ext cx="11374074" cy="5986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3786">
                  <a:extLst>
                    <a:ext uri="{9D8B030D-6E8A-4147-A177-3AD203B41FA5}">
                      <a16:colId xmlns:a16="http://schemas.microsoft.com/office/drawing/2014/main" val="726503691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1267577932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3897803460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1013966505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929842345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1449730414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1256255522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2776666210"/>
                    </a:ext>
                  </a:extLst>
                </a:gridCol>
                <a:gridCol w="1263786">
                  <a:extLst>
                    <a:ext uri="{9D8B030D-6E8A-4147-A177-3AD203B41FA5}">
                      <a16:colId xmlns:a16="http://schemas.microsoft.com/office/drawing/2014/main" val="1582754833"/>
                    </a:ext>
                  </a:extLst>
                </a:gridCol>
              </a:tblGrid>
              <a:tr h="53465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2000" noProof="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Frequency list: nouns</a:t>
                      </a:r>
                    </a:p>
                  </a:txBody>
                  <a:tcPr marL="50181" marR="5018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endParaRPr lang="fr-BE" sz="1050" dirty="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/>
                </a:tc>
                <a:extLst>
                  <a:ext uri="{0D108BD9-81ED-4DB2-BD59-A6C34878D82A}">
                    <a16:rowId xmlns:a16="http://schemas.microsoft.com/office/drawing/2014/main" val="3489075850"/>
                  </a:ext>
                </a:extLst>
              </a:tr>
              <a:tr h="6055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 number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Frequency by million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Item number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Frequency by million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Item number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Frequency by million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4171892200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个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8,187.37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年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1,048.92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罗杰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670.14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506749637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人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5,803.03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点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1,044.06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声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650.72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324923901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0" noProof="0" dirty="0" err="1">
                          <a:effectLst/>
                        </a:rPr>
                        <a:t>太太</a:t>
                      </a:r>
                      <a:endParaRPr lang="en-GB" sz="1600" b="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3,588.65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流苏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1,039.20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37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今天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645.86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3465846709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道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3,107.90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女人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1,029.49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张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597.30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4229770374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先生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1,680.21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振保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946.94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小寒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558.45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1060986771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手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1,558.80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孩子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898.38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嘴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548.74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1782100332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时候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1,519.96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来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888.66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头发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548.74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3789105258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天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1,383.99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句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825.54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香港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543.88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711437207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9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事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1,330.57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次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806.11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心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529.31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1961616276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10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话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1,311.14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母亲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786.69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家里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519.60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624643286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11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脸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1,301.43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种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772.12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小姐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514.75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1961852447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12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——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1,209.17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梁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757.55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人家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509.89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2620392103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13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只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1,204.31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件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742.98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柳原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505.03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254821073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家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1,146.04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身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713.85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电话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505.03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3058301129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薇龙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1,136.33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眼睛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699.28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眼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495.32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1991702704"/>
                  </a:ext>
                </a:extLst>
              </a:tr>
              <a:tr h="2776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16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现在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1,131.47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老太太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684.71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传庆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480.75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2259847706"/>
                  </a:ext>
                </a:extLst>
              </a:tr>
              <a:tr h="4043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17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头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1,092.62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句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825.54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GB" sz="1600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181" marR="50181" marT="0" marB="0" anchor="ctr"/>
                </a:tc>
                <a:extLst>
                  <a:ext uri="{0D108BD9-81ED-4DB2-BD59-A6C34878D82A}">
                    <a16:rowId xmlns:a16="http://schemas.microsoft.com/office/drawing/2014/main" val="3356888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5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A57F98-44EC-8E94-03A8-16C8EEDD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389647"/>
              </p:ext>
            </p:extLst>
          </p:nvPr>
        </p:nvGraphicFramePr>
        <p:xfrm>
          <a:off x="580768" y="308919"/>
          <a:ext cx="11071656" cy="6007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4525">
                  <a:extLst>
                    <a:ext uri="{9D8B030D-6E8A-4147-A177-3AD203B41FA5}">
                      <a16:colId xmlns:a16="http://schemas.microsoft.com/office/drawing/2014/main" val="730531314"/>
                    </a:ext>
                  </a:extLst>
                </a:gridCol>
                <a:gridCol w="728622">
                  <a:extLst>
                    <a:ext uri="{9D8B030D-6E8A-4147-A177-3AD203B41FA5}">
                      <a16:colId xmlns:a16="http://schemas.microsoft.com/office/drawing/2014/main" val="922284594"/>
                    </a:ext>
                  </a:extLst>
                </a:gridCol>
                <a:gridCol w="955786">
                  <a:extLst>
                    <a:ext uri="{9D8B030D-6E8A-4147-A177-3AD203B41FA5}">
                      <a16:colId xmlns:a16="http://schemas.microsoft.com/office/drawing/2014/main" val="1290273472"/>
                    </a:ext>
                  </a:extLst>
                </a:gridCol>
                <a:gridCol w="1278152">
                  <a:extLst>
                    <a:ext uri="{9D8B030D-6E8A-4147-A177-3AD203B41FA5}">
                      <a16:colId xmlns:a16="http://schemas.microsoft.com/office/drawing/2014/main" val="3841301897"/>
                    </a:ext>
                  </a:extLst>
                </a:gridCol>
                <a:gridCol w="664525">
                  <a:extLst>
                    <a:ext uri="{9D8B030D-6E8A-4147-A177-3AD203B41FA5}">
                      <a16:colId xmlns:a16="http://schemas.microsoft.com/office/drawing/2014/main" val="2572181192"/>
                    </a:ext>
                  </a:extLst>
                </a:gridCol>
                <a:gridCol w="682435">
                  <a:extLst>
                    <a:ext uri="{9D8B030D-6E8A-4147-A177-3AD203B41FA5}">
                      <a16:colId xmlns:a16="http://schemas.microsoft.com/office/drawing/2014/main" val="1367146977"/>
                    </a:ext>
                  </a:extLst>
                </a:gridCol>
                <a:gridCol w="955786">
                  <a:extLst>
                    <a:ext uri="{9D8B030D-6E8A-4147-A177-3AD203B41FA5}">
                      <a16:colId xmlns:a16="http://schemas.microsoft.com/office/drawing/2014/main" val="3799429688"/>
                    </a:ext>
                  </a:extLst>
                </a:gridCol>
                <a:gridCol w="1298871">
                  <a:extLst>
                    <a:ext uri="{9D8B030D-6E8A-4147-A177-3AD203B41FA5}">
                      <a16:colId xmlns:a16="http://schemas.microsoft.com/office/drawing/2014/main" val="1902377810"/>
                    </a:ext>
                  </a:extLst>
                </a:gridCol>
                <a:gridCol w="757859">
                  <a:extLst>
                    <a:ext uri="{9D8B030D-6E8A-4147-A177-3AD203B41FA5}">
                      <a16:colId xmlns:a16="http://schemas.microsoft.com/office/drawing/2014/main" val="251140595"/>
                    </a:ext>
                  </a:extLst>
                </a:gridCol>
                <a:gridCol w="1028365">
                  <a:extLst>
                    <a:ext uri="{9D8B030D-6E8A-4147-A177-3AD203B41FA5}">
                      <a16:colId xmlns:a16="http://schemas.microsoft.com/office/drawing/2014/main" val="1594645849"/>
                    </a:ext>
                  </a:extLst>
                </a:gridCol>
                <a:gridCol w="1028365">
                  <a:extLst>
                    <a:ext uri="{9D8B030D-6E8A-4147-A177-3AD203B41FA5}">
                      <a16:colId xmlns:a16="http://schemas.microsoft.com/office/drawing/2014/main" val="1896656016"/>
                    </a:ext>
                  </a:extLst>
                </a:gridCol>
                <a:gridCol w="1028365">
                  <a:extLst>
                    <a:ext uri="{9D8B030D-6E8A-4147-A177-3AD203B41FA5}">
                      <a16:colId xmlns:a16="http://schemas.microsoft.com/office/drawing/2014/main" val="2144993072"/>
                    </a:ext>
                  </a:extLst>
                </a:gridCol>
              </a:tblGrid>
              <a:tr h="446041">
                <a:tc grid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2000" noProof="0" dirty="0"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Keyword list</a:t>
                      </a: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buNone/>
                      </a:pPr>
                      <a:endParaRPr lang="fr-BE" sz="1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563515176"/>
                  </a:ext>
                </a:extLst>
              </a:tr>
              <a:tr h="9087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 number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Relative frequency (focus)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Relative frequency (reference)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 Item number</a:t>
                      </a: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Relative frequency (focus)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Relative frequency (reference)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Item number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Item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Relative frequency (focus)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Relative frequency (reference)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1553515937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她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16,335.89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7,260.67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巧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1,000.35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17.36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喜欢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679.85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200.93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2402743389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道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6,968.49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560.61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得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4,448.18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3,620.41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敦凤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466.18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1132530780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太太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3,588.65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524.64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七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1,116.90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297.67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37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仿佛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820.68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355.96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3451850232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一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18,982.46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16,129.99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没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1,957.00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1,147.27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长安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461.33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1.24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651594054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你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10,192.93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7528,57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只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3,297.28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2,511.59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米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480.75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35.97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1107499321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了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29,923.22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27,234.32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梁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757.55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3.72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身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713.85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275.34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3343143359"/>
                  </a:ext>
                </a:extLst>
              </a:tr>
              <a:tr h="2979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着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11,033.04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9,329.47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老太太</a:t>
                      </a:r>
                      <a:endParaRPr lang="en-GB" sz="11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684.71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声道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441.90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3.72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4044991931"/>
                  </a:ext>
                </a:extLst>
              </a:tr>
              <a:tr h="2979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笑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3,049.62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1,467.27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罗杰</a:t>
                      </a:r>
                      <a:endParaRPr lang="en-GB" sz="11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670.14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en-GB" sz="11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别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655.57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218.29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3402914535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上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6,108.96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4,884.27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kern="120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女人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1,029.49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370.85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爱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980.93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548.21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2482561883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薇龙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1,165.46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手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1,558.80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942.62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白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796.40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367.13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1026946864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是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15,131.58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13,952.04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与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1150.89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548.21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双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592.44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167.44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3413125789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振保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1,160.61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孩子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898.38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351.00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向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1,277.15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852.08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1459871618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小寒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1,141.18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传庆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529.31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娇蕊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422.48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2009471027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里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5,676.77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4,579.16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香港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543.88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26.05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太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1,087.76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668.52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2389324651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像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1,991.00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902.93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柳原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514.75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替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626.44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213.33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355197685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流苏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1,053.77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1.24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人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5,803.03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5,303.49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母亲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786.69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385.73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146530815"/>
                  </a:ext>
                </a:extLst>
              </a:tr>
              <a:tr h="27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17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先生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1,680.21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694.56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 err="1">
                          <a:effectLst/>
                        </a:rPr>
                        <a:t>愫细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495.32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0.00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b="1" noProof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2000" b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 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 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100" noProof="0" dirty="0">
                          <a:effectLst/>
                        </a:rPr>
                        <a:t> </a:t>
                      </a:r>
                      <a:endParaRPr lang="en-GB" sz="2000" noProof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4083" marR="64083" marT="0" marB="0" anchor="ctr"/>
                </a:tc>
                <a:extLst>
                  <a:ext uri="{0D108BD9-81ED-4DB2-BD59-A6C34878D82A}">
                    <a16:rowId xmlns:a16="http://schemas.microsoft.com/office/drawing/2014/main" val="110777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353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Rouge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{AA5E7C6E-2484-1D4C-B541-AB9B60662894}tf10001067</Template>
  <TotalTime>2725</TotalTime>
  <Words>2778</Words>
  <Application>Microsoft Macintosh PowerPoint</Application>
  <PresentationFormat>Grand écran</PresentationFormat>
  <Paragraphs>500</Paragraphs>
  <Slides>23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DengXian</vt:lpstr>
      <vt:lpstr>Calibri</vt:lpstr>
      <vt:lpstr>Century Gothic</vt:lpstr>
      <vt:lpstr>Garamond</vt:lpstr>
      <vt:lpstr>Times New Roman</vt:lpstr>
      <vt:lpstr>Savon</vt:lpstr>
      <vt:lpstr>How Can “Lust” Circulate across Cultures and Media?  A Transmedial Study of Eileen Chang’s Lust.Caution French Interlingual Translation and Film Adaptation</vt:lpstr>
      <vt:lpstr>Who was Zhang Ailing?</vt:lpstr>
      <vt:lpstr>Research goals</vt:lpstr>
      <vt:lpstr>Methodology</vt:lpstr>
      <vt:lpstr>Zhang Ailing corpus</vt:lpstr>
      <vt:lpstr>Republican literature corpus</vt:lpstr>
      <vt:lpstr>SketchEngine: results</vt:lpstr>
      <vt:lpstr>Présentation PowerPoint</vt:lpstr>
      <vt:lpstr>Présentation PowerPoint</vt:lpstr>
      <vt:lpstr>SketchEngine: results</vt:lpstr>
      <vt:lpstr>Analysis of excerpts</vt:lpstr>
      <vt:lpstr>Analysis of excerpts in Lust.Caution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Conclusions </vt:lpstr>
      <vt:lpstr>References</vt:lpstr>
      <vt:lpstr>References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 with “caution”!  For a corpus-informed textual criticism of Zhang Ailing’s works translated into French</dc:title>
  <dc:creator>Kevin HENRY</dc:creator>
  <cp:lastModifiedBy>Kevin HENRY</cp:lastModifiedBy>
  <cp:revision>42</cp:revision>
  <dcterms:created xsi:type="dcterms:W3CDTF">2023-09-03T12:39:55Z</dcterms:created>
  <dcterms:modified xsi:type="dcterms:W3CDTF">2025-09-06T10:01:42Z</dcterms:modified>
</cp:coreProperties>
</file>